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66" r:id="rId3"/>
    <p:sldId id="267" r:id="rId4"/>
    <p:sldId id="268" r:id="rId5"/>
    <p:sldId id="269" r:id="rId6"/>
    <p:sldId id="305" r:id="rId7"/>
    <p:sldId id="270" r:id="rId8"/>
    <p:sldId id="271" r:id="rId9"/>
    <p:sldId id="272" r:id="rId10"/>
    <p:sldId id="273" r:id="rId11"/>
    <p:sldId id="274" r:id="rId12"/>
    <p:sldId id="277" r:id="rId13"/>
    <p:sldId id="278" r:id="rId14"/>
    <p:sldId id="279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289" r:id="rId26"/>
    <p:sldId id="294" r:id="rId27"/>
    <p:sldId id="316" r:id="rId28"/>
    <p:sldId id="27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133844FF-C14C-4DC5-991B-6A517C165260}">
          <p14:sldIdLst>
            <p14:sldId id="256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7"/>
            <p14:sldId id="278"/>
            <p14:sldId id="279"/>
            <p14:sldId id="289"/>
            <p14:sldId id="294"/>
            <p14:sldId id="275"/>
            <p14:sldId id="276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7A9EB-B129-4566-9515-5EC9DDD6685C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B460F-3B48-4A0B-A25D-F9E653B2C8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929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BFE66-5A36-4C80-ADF2-39D197C04E08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2AC7-1076-4E41-A4AD-4153F133E9B2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3B473-4D36-4AB0-B1B0-870F96F174E3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9BC97-6B4F-4A28-A2D6-422402ECA1A8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A39-7D72-4C4B-AD68-86A88A25F3AE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2F24-1BA4-4EDF-B5D8-FB47091E8841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F429-2BC7-4038-83E0-F3FAC897505F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22A3-8093-426D-9CBE-B42C5E9FA741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51881-4217-4A33-A78C-A178CF46C4A7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0900-805D-4040-AD4F-B79C244C1575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7355-DE39-49C3-8009-86B0CA2CCA81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F3C93-375F-4C6B-8E5F-238C8E9227E8}" type="datetime1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Runtime Verification Based on Executable Models: On-the-Fly Matching of Timed Traces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Mikhail Chupilko,</a:t>
            </a:r>
          </a:p>
          <a:p>
            <a:r>
              <a:rPr lang="en-US" dirty="0" smtClean="0"/>
              <a:t>Alexander Kamkin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Arbitration of reactions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Reaction arbiter finds a reaction corresponding to the reference model one</a:t>
            </a:r>
          </a:p>
          <a:p>
            <a:r>
              <a:rPr lang="en-US" dirty="0" smtClean="0"/>
              <a:t>Behavior checking depends on both reference model and on arbitration</a:t>
            </a:r>
          </a:p>
          <a:p>
            <a:r>
              <a:rPr lang="en-US" dirty="0" smtClean="0"/>
              <a:t>Reaction arbiters encapsulate parts of test oracle functionality aimed at reaction order checking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41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reaction arbiters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Deterministic model-based arbiter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00" dirty="0"/>
          </a:p>
          <a:p>
            <a:pPr>
              <a:lnSpc>
                <a:spcPct val="90000"/>
              </a:lnSpc>
              <a:buNone/>
            </a:pPr>
            <a:r>
              <a:rPr lang="en-US" sz="2400" i="1" dirty="0"/>
              <a:t>	arbiter</a:t>
            </a:r>
            <a:r>
              <a:rPr lang="en-US" sz="2400" dirty="0"/>
              <a:t>: 2</a:t>
            </a:r>
            <a:r>
              <a:rPr lang="en-US" sz="2400" i="1" baseline="30000" dirty="0"/>
              <a:t>Reaction</a:t>
            </a:r>
            <a:r>
              <a:rPr lang="en-US" sz="2400" dirty="0"/>
              <a:t> </a:t>
            </a:r>
            <a:r>
              <a:rPr lang="en-US" sz="2400" dirty="0">
                <a:sym typeface="Symbol" pitchFamily="18" charset="2"/>
              </a:rPr>
              <a:t> </a:t>
            </a:r>
            <a:r>
              <a:rPr lang="en-US" sz="2400" i="1" dirty="0">
                <a:sym typeface="Symbol" pitchFamily="18" charset="2"/>
              </a:rPr>
              <a:t>Reaction </a:t>
            </a:r>
            <a:r>
              <a:rPr lang="en-US" sz="2400" dirty="0">
                <a:sym typeface="Symbol" pitchFamily="18" charset="2"/>
              </a:rPr>
              <a:t> {</a:t>
            </a:r>
            <a:r>
              <a:rPr lang="en-US" sz="2400" i="1" dirty="0">
                <a:sym typeface="Symbol" pitchFamily="18" charset="2"/>
              </a:rPr>
              <a:t>fail</a:t>
            </a:r>
            <a:r>
              <a:rPr lang="en-US" sz="2400" dirty="0">
                <a:sym typeface="Symbol" pitchFamily="18" charset="2"/>
              </a:rPr>
              <a:t>}</a:t>
            </a:r>
          </a:p>
          <a:p>
            <a:pPr lvl="1">
              <a:lnSpc>
                <a:spcPct val="90000"/>
              </a:lnSpc>
            </a:pPr>
            <a:endParaRPr lang="en-US" sz="1400" dirty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800" dirty="0" smtClean="0"/>
              <a:t>Adaptive arbiter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00" dirty="0"/>
          </a:p>
          <a:p>
            <a:pPr>
              <a:lnSpc>
                <a:spcPct val="90000"/>
              </a:lnSpc>
              <a:buNone/>
            </a:pPr>
            <a:r>
              <a:rPr lang="en-US" sz="2400" i="1" dirty="0"/>
              <a:t>	arbiter</a:t>
            </a:r>
            <a:r>
              <a:rPr lang="en-US" sz="2400" dirty="0"/>
              <a:t>: 2</a:t>
            </a:r>
            <a:r>
              <a:rPr lang="en-US" sz="2400" i="1" baseline="30000" dirty="0"/>
              <a:t>Reaction</a:t>
            </a:r>
            <a:r>
              <a:rPr lang="en-US" sz="2400" dirty="0">
                <a:sym typeface="Symbol" pitchFamily="18" charset="2"/>
              </a:rPr>
              <a:t> </a:t>
            </a:r>
            <a:r>
              <a:rPr lang="en-US" sz="2400" i="1" dirty="0">
                <a:sym typeface="Symbol" pitchFamily="18" charset="2"/>
              </a:rPr>
              <a:t>Reaction </a:t>
            </a:r>
            <a:r>
              <a:rPr lang="en-US" sz="2400" dirty="0">
                <a:sym typeface="Symbol" pitchFamily="18" charset="2"/>
              </a:rPr>
              <a:t> </a:t>
            </a:r>
            <a:r>
              <a:rPr lang="en-US" sz="2400" i="1" dirty="0">
                <a:sym typeface="Symbol" pitchFamily="18" charset="2"/>
              </a:rPr>
              <a:t>Reaction </a:t>
            </a:r>
            <a:r>
              <a:rPr lang="en-US" sz="2400" dirty="0">
                <a:sym typeface="Symbol" pitchFamily="18" charset="2"/>
              </a:rPr>
              <a:t> {</a:t>
            </a:r>
            <a:r>
              <a:rPr lang="en-US" sz="2400" i="1" dirty="0">
                <a:sym typeface="Symbol" pitchFamily="18" charset="2"/>
              </a:rPr>
              <a:t>fail</a:t>
            </a:r>
            <a:r>
              <a:rPr lang="en-US" sz="2400" dirty="0">
                <a:sym typeface="Symbol" pitchFamily="18" charset="2"/>
              </a:rPr>
              <a:t>}</a:t>
            </a:r>
          </a:p>
          <a:p>
            <a:pPr lvl="1">
              <a:lnSpc>
                <a:spcPct val="90000"/>
              </a:lnSpc>
            </a:pPr>
            <a:endParaRPr lang="en-US" sz="1400" dirty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800" dirty="0" smtClean="0"/>
              <a:t>Two-level arbiter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00" dirty="0"/>
          </a:p>
          <a:p>
            <a:pPr>
              <a:lnSpc>
                <a:spcPct val="90000"/>
              </a:lnSpc>
              <a:buNone/>
            </a:pPr>
            <a:r>
              <a:rPr lang="en-US" sz="2400" i="1" dirty="0"/>
              <a:t>	arbiter</a:t>
            </a:r>
            <a:r>
              <a:rPr lang="en-US" sz="2400" dirty="0"/>
              <a:t>(</a:t>
            </a:r>
            <a:r>
              <a:rPr lang="en-US" sz="2400" i="1" dirty="0"/>
              <a:t>reactions</a:t>
            </a:r>
            <a:r>
              <a:rPr lang="en-US" sz="2400" dirty="0"/>
              <a:t>) </a:t>
            </a:r>
            <a:r>
              <a:rPr lang="en-US" sz="2400" dirty="0">
                <a:sym typeface="Symbol" pitchFamily="18" charset="2"/>
              </a:rPr>
              <a:t> </a:t>
            </a:r>
            <a:r>
              <a:rPr lang="en-US" sz="2400" i="1" dirty="0">
                <a:sym typeface="Symbol" pitchFamily="18" charset="2"/>
              </a:rPr>
              <a:t>arbiter</a:t>
            </a:r>
            <a:r>
              <a:rPr lang="en-US" sz="2400" baseline="-25000" dirty="0">
                <a:sym typeface="Symbol" pitchFamily="18" charset="2"/>
              </a:rPr>
              <a:t>2</a:t>
            </a:r>
            <a:r>
              <a:rPr lang="en-US" sz="2400" dirty="0">
                <a:sym typeface="Symbol" pitchFamily="18" charset="2"/>
              </a:rPr>
              <a:t>(</a:t>
            </a:r>
            <a:r>
              <a:rPr lang="en-US" sz="2400" i="1" dirty="0">
                <a:sym typeface="Symbol" pitchFamily="18" charset="2"/>
              </a:rPr>
              <a:t>arbiter</a:t>
            </a:r>
            <a:r>
              <a:rPr lang="en-US" sz="2400" baseline="-25000" dirty="0">
                <a:sym typeface="Symbol" pitchFamily="18" charset="2"/>
              </a:rPr>
              <a:t>1</a:t>
            </a:r>
            <a:r>
              <a:rPr lang="en-US" sz="2400" dirty="0">
                <a:sym typeface="Symbol" pitchFamily="18" charset="2"/>
              </a:rPr>
              <a:t>(</a:t>
            </a:r>
            <a:r>
              <a:rPr lang="en-US" sz="2400" i="1" dirty="0">
                <a:sym typeface="Symbol" pitchFamily="18" charset="2"/>
              </a:rPr>
              <a:t>reactions</a:t>
            </a:r>
            <a:r>
              <a:rPr lang="en-US" sz="2400" dirty="0">
                <a:sym typeface="Symbol" pitchFamily="18" charset="2"/>
              </a:rPr>
              <a:t>), </a:t>
            </a:r>
            <a:r>
              <a:rPr lang="en-US" sz="2400" i="1" dirty="0">
                <a:sym typeface="Symbol" pitchFamily="18" charset="2"/>
              </a:rPr>
              <a:t>reaction</a:t>
            </a:r>
            <a:r>
              <a:rPr lang="en-US" sz="2400" dirty="0">
                <a:sym typeface="Symbol" pitchFamily="18" charset="2"/>
              </a:rPr>
              <a:t>)</a:t>
            </a:r>
          </a:p>
          <a:p>
            <a:pPr lvl="1">
              <a:lnSpc>
                <a:spcPct val="90000"/>
              </a:lnSpc>
            </a:pPr>
            <a:endParaRPr lang="en-US" sz="1200" dirty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Non-deterministic arbiter</a:t>
            </a:r>
            <a:endParaRPr lang="en-US" sz="2400" dirty="0"/>
          </a:p>
          <a:p>
            <a:pPr lvl="1">
              <a:lnSpc>
                <a:spcPct val="90000"/>
              </a:lnSpc>
            </a:pPr>
            <a:endParaRPr lang="en-US" sz="800" i="1" dirty="0">
              <a:sym typeface="Symbol" pitchFamily="18" charset="2"/>
            </a:endParaRPr>
          </a:p>
          <a:p>
            <a:pPr lvl="2">
              <a:lnSpc>
                <a:spcPct val="90000"/>
              </a:lnSpc>
            </a:pPr>
            <a:endParaRPr lang="en-US" sz="400" i="1" baseline="30000" dirty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Adaptive arbiter</a:t>
            </a:r>
            <a:endParaRPr lang="en-US" sz="2400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006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Deterministic arbiter</a:t>
            </a:r>
            <a:endParaRPr lang="ru-RU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87450" y="4506913"/>
            <a:ext cx="2014538" cy="217487"/>
            <a:chOff x="3698" y="1797"/>
            <a:chExt cx="1269" cy="137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76288" y="4002088"/>
            <a:ext cx="17287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b="0">
              <a:latin typeface="Aria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2917825" y="4506913"/>
            <a:ext cx="2014538" cy="217487"/>
            <a:chOff x="3698" y="1797"/>
            <a:chExt cx="1269" cy="137"/>
          </a:xfrm>
        </p:grpSpPr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4" name="Line 29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33" name="Group 38"/>
          <p:cNvGrpSpPr>
            <a:grpSpLocks/>
          </p:cNvGrpSpPr>
          <p:nvPr/>
        </p:nvGrpSpPr>
        <p:grpSpPr bwMode="auto">
          <a:xfrm>
            <a:off x="4645025" y="4505325"/>
            <a:ext cx="2014538" cy="217488"/>
            <a:chOff x="3698" y="1797"/>
            <a:chExt cx="1269" cy="137"/>
          </a:xfrm>
        </p:grpSpPr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47" name="Group 52"/>
          <p:cNvGrpSpPr>
            <a:grpSpLocks/>
          </p:cNvGrpSpPr>
          <p:nvPr/>
        </p:nvGrpSpPr>
        <p:grpSpPr bwMode="auto">
          <a:xfrm>
            <a:off x="6373813" y="4506913"/>
            <a:ext cx="2014537" cy="217487"/>
            <a:chOff x="3698" y="1797"/>
            <a:chExt cx="1269" cy="137"/>
          </a:xfrm>
        </p:grpSpPr>
        <p:sp>
          <p:nvSpPr>
            <p:cNvPr id="48" name="Line 53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9" name="Line 54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0" name="Line 55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1" name="Line 56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2" name="Line 57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3" name="Line 58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4" name="Line 59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5" name="Line 60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7" name="Line 62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8" name="Line 63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9" name="Line 64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0" name="Line 65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1" name="Group 66"/>
          <p:cNvGrpSpPr>
            <a:grpSpLocks/>
          </p:cNvGrpSpPr>
          <p:nvPr/>
        </p:nvGrpSpPr>
        <p:grpSpPr bwMode="auto">
          <a:xfrm>
            <a:off x="4622800" y="5083175"/>
            <a:ext cx="2016125" cy="217488"/>
            <a:chOff x="612" y="1797"/>
            <a:chExt cx="1270" cy="137"/>
          </a:xfrm>
        </p:grpSpPr>
        <p:sp>
          <p:nvSpPr>
            <p:cNvPr id="62" name="Line 67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3" name="Line 68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4" name="Line 69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5" name="Line 70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6" name="Line 71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7" name="Group 72"/>
          <p:cNvGrpSpPr>
            <a:grpSpLocks/>
          </p:cNvGrpSpPr>
          <p:nvPr/>
        </p:nvGrpSpPr>
        <p:grpSpPr bwMode="auto">
          <a:xfrm>
            <a:off x="6372225" y="5083175"/>
            <a:ext cx="2016125" cy="217488"/>
            <a:chOff x="612" y="1797"/>
            <a:chExt cx="1270" cy="137"/>
          </a:xfrm>
        </p:grpSpPr>
        <p:sp>
          <p:nvSpPr>
            <p:cNvPr id="68" name="Line 73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9" name="Line 74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0" name="Line 75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1" name="Line 76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2" name="Line 77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73" name="Line 78"/>
          <p:cNvSpPr>
            <a:spLocks noChangeShapeType="1"/>
          </p:cNvSpPr>
          <p:nvPr/>
        </p:nvSpPr>
        <p:spPr bwMode="auto">
          <a:xfrm>
            <a:off x="1166813" y="5299075"/>
            <a:ext cx="3455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" name="Line 79"/>
          <p:cNvSpPr>
            <a:spLocks noChangeShapeType="1"/>
          </p:cNvSpPr>
          <p:nvPr/>
        </p:nvSpPr>
        <p:spPr bwMode="auto">
          <a:xfrm flipV="1">
            <a:off x="1187450" y="5010150"/>
            <a:ext cx="7200900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" name="Oval 81"/>
          <p:cNvSpPr>
            <a:spLocks noChangeArrowheads="1"/>
          </p:cNvSpPr>
          <p:nvPr/>
        </p:nvSpPr>
        <p:spPr bwMode="auto">
          <a:xfrm>
            <a:off x="5003800" y="5226050"/>
            <a:ext cx="431800" cy="360363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sp>
        <p:nvSpPr>
          <p:cNvPr id="76" name="Text Box 83"/>
          <p:cNvSpPr txBox="1">
            <a:spLocks noChangeArrowheads="1"/>
          </p:cNvSpPr>
          <p:nvPr/>
        </p:nvSpPr>
        <p:spPr bwMode="auto">
          <a:xfrm>
            <a:off x="468313" y="4003675"/>
            <a:ext cx="24115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HDL-model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7" name="Text Box 85"/>
          <p:cNvSpPr txBox="1">
            <a:spLocks noChangeArrowheads="1"/>
          </p:cNvSpPr>
          <p:nvPr/>
        </p:nvSpPr>
        <p:spPr bwMode="auto">
          <a:xfrm>
            <a:off x="469900" y="1700213"/>
            <a:ext cx="3026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Reference 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8" name="Text Box 86"/>
          <p:cNvSpPr txBox="1">
            <a:spLocks noChangeArrowheads="1"/>
          </p:cNvSpPr>
          <p:nvPr/>
        </p:nvSpPr>
        <p:spPr bwMode="auto">
          <a:xfrm>
            <a:off x="468313" y="2132013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(R1);</a:t>
            </a:r>
          </a:p>
        </p:txBody>
      </p:sp>
      <p:sp>
        <p:nvSpPr>
          <p:cNvPr id="79" name="Text Box 87"/>
          <p:cNvSpPr txBox="1">
            <a:spLocks noChangeArrowheads="1"/>
          </p:cNvSpPr>
          <p:nvPr/>
        </p:nvSpPr>
        <p:spPr bwMode="auto">
          <a:xfrm>
            <a:off x="468313" y="2989263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(R2);</a:t>
            </a:r>
          </a:p>
        </p:txBody>
      </p:sp>
      <p:sp>
        <p:nvSpPr>
          <p:cNvPr id="80" name="Text Box 89"/>
          <p:cNvSpPr txBox="1">
            <a:spLocks noChangeArrowheads="1"/>
          </p:cNvSpPr>
          <p:nvPr/>
        </p:nvSpPr>
        <p:spPr bwMode="auto">
          <a:xfrm>
            <a:off x="593725" y="2551113"/>
            <a:ext cx="59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Courier New" pitchFamily="49" charset="0"/>
              </a:rPr>
              <a:t>...</a:t>
            </a:r>
            <a:endParaRPr lang="ru-RU" b="0">
              <a:latin typeface="Courier New" pitchFamily="49" charset="0"/>
            </a:endParaRPr>
          </a:p>
        </p:txBody>
      </p:sp>
      <p:sp>
        <p:nvSpPr>
          <p:cNvPr id="81" name="Oval 94"/>
          <p:cNvSpPr>
            <a:spLocks noChangeArrowheads="1"/>
          </p:cNvSpPr>
          <p:nvPr/>
        </p:nvSpPr>
        <p:spPr bwMode="auto">
          <a:xfrm>
            <a:off x="3203575" y="25511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2" name="Oval 95"/>
          <p:cNvSpPr>
            <a:spLocks noChangeArrowheads="1"/>
          </p:cNvSpPr>
          <p:nvPr/>
        </p:nvSpPr>
        <p:spPr bwMode="auto">
          <a:xfrm>
            <a:off x="2771775" y="25511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3" name="Oval 96"/>
          <p:cNvSpPr>
            <a:spLocks noChangeArrowheads="1"/>
          </p:cNvSpPr>
          <p:nvPr/>
        </p:nvSpPr>
        <p:spPr bwMode="auto">
          <a:xfrm>
            <a:off x="2339975" y="25511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4" name="Oval 97"/>
          <p:cNvSpPr>
            <a:spLocks noChangeArrowheads="1"/>
          </p:cNvSpPr>
          <p:nvPr/>
        </p:nvSpPr>
        <p:spPr bwMode="auto">
          <a:xfrm>
            <a:off x="1908175" y="25511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5" name="Oval 99"/>
          <p:cNvSpPr>
            <a:spLocks noChangeArrowheads="1"/>
          </p:cNvSpPr>
          <p:nvPr/>
        </p:nvSpPr>
        <p:spPr bwMode="auto">
          <a:xfrm>
            <a:off x="3203575" y="2557463"/>
            <a:ext cx="433388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86" name="AutoShape 100"/>
          <p:cNvCxnSpPr>
            <a:cxnSpLocks noChangeShapeType="1"/>
            <a:stCxn id="78" idx="3"/>
            <a:endCxn id="85" idx="0"/>
          </p:cNvCxnSpPr>
          <p:nvPr/>
        </p:nvCxnSpPr>
        <p:spPr bwMode="auto">
          <a:xfrm>
            <a:off x="1881188" y="2316163"/>
            <a:ext cx="1539875" cy="24130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AutoShape 101"/>
          <p:cNvCxnSpPr>
            <a:cxnSpLocks noChangeShapeType="1"/>
            <a:stCxn id="79" idx="3"/>
            <a:endCxn id="82" idx="4"/>
          </p:cNvCxnSpPr>
          <p:nvPr/>
        </p:nvCxnSpPr>
        <p:spPr bwMode="auto">
          <a:xfrm flipV="1">
            <a:off x="1881188" y="2911475"/>
            <a:ext cx="1106487" cy="261938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Oval 102"/>
          <p:cNvSpPr>
            <a:spLocks noChangeArrowheads="1"/>
          </p:cNvSpPr>
          <p:nvPr/>
        </p:nvSpPr>
        <p:spPr bwMode="auto">
          <a:xfrm>
            <a:off x="2771775" y="2557463"/>
            <a:ext cx="433388" cy="358775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sp>
        <p:nvSpPr>
          <p:cNvPr id="89" name="AutoShape 114"/>
          <p:cNvSpPr>
            <a:spLocks noChangeArrowheads="1"/>
          </p:cNvSpPr>
          <p:nvPr/>
        </p:nvSpPr>
        <p:spPr bwMode="auto">
          <a:xfrm rot="5400000">
            <a:off x="4824413" y="2887663"/>
            <a:ext cx="792162" cy="1008062"/>
          </a:xfrm>
          <a:prstGeom prst="flowChartDelay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sz="1600" b="0" dirty="0" smtClean="0">
                <a:latin typeface="Arial" charset="0"/>
              </a:rPr>
              <a:t>Reaction</a:t>
            </a:r>
          </a:p>
          <a:p>
            <a:pPr algn="ctr"/>
            <a:r>
              <a:rPr lang="en-US" sz="1600" dirty="0" smtClean="0">
                <a:latin typeface="Arial" charset="0"/>
              </a:rPr>
              <a:t>arbiter</a:t>
            </a:r>
            <a:endParaRPr lang="ru-RU" sz="1600" b="0" dirty="0">
              <a:latin typeface="Arial" charset="0"/>
            </a:endParaRPr>
          </a:p>
        </p:txBody>
      </p:sp>
      <p:cxnSp>
        <p:nvCxnSpPr>
          <p:cNvPr id="90" name="AutoShape 116"/>
          <p:cNvCxnSpPr>
            <a:cxnSpLocks noChangeShapeType="1"/>
            <a:stCxn id="106" idx="1"/>
            <a:endCxn id="89" idx="1"/>
          </p:cNvCxnSpPr>
          <p:nvPr/>
        </p:nvCxnSpPr>
        <p:spPr bwMode="auto">
          <a:xfrm>
            <a:off x="3851275" y="2744788"/>
            <a:ext cx="1371600" cy="252412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" name="Oval 117"/>
          <p:cNvSpPr>
            <a:spLocks noChangeArrowheads="1"/>
          </p:cNvSpPr>
          <p:nvPr/>
        </p:nvSpPr>
        <p:spPr bwMode="auto">
          <a:xfrm>
            <a:off x="5003800" y="4005263"/>
            <a:ext cx="433388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92" name="AutoShape 118"/>
          <p:cNvCxnSpPr>
            <a:cxnSpLocks noChangeShapeType="1"/>
            <a:stCxn id="89" idx="3"/>
            <a:endCxn id="91" idx="0"/>
          </p:cNvCxnSpPr>
          <p:nvPr/>
        </p:nvCxnSpPr>
        <p:spPr bwMode="auto">
          <a:xfrm rot="5400000">
            <a:off x="5114132" y="3896519"/>
            <a:ext cx="215900" cy="1587"/>
          </a:xfrm>
          <a:prstGeom prst="bentConnector3">
            <a:avLst>
              <a:gd name="adj1" fmla="val 49264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Oval 119"/>
          <p:cNvSpPr>
            <a:spLocks noChangeArrowheads="1"/>
          </p:cNvSpPr>
          <p:nvPr/>
        </p:nvSpPr>
        <p:spPr bwMode="auto">
          <a:xfrm>
            <a:off x="6732588" y="5156200"/>
            <a:ext cx="431800" cy="360363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sp>
        <p:nvSpPr>
          <p:cNvPr id="94" name="Text Box 124"/>
          <p:cNvSpPr txBox="1">
            <a:spLocks noChangeArrowheads="1"/>
          </p:cNvSpPr>
          <p:nvPr/>
        </p:nvSpPr>
        <p:spPr bwMode="auto">
          <a:xfrm>
            <a:off x="5724525" y="3141663"/>
            <a:ext cx="649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>
                <a:latin typeface="Arial" charset="0"/>
              </a:rPr>
              <a:t>FIFO</a:t>
            </a:r>
          </a:p>
        </p:txBody>
      </p:sp>
      <p:grpSp>
        <p:nvGrpSpPr>
          <p:cNvPr id="95" name="Group 140"/>
          <p:cNvGrpSpPr>
            <a:grpSpLocks/>
          </p:cNvGrpSpPr>
          <p:nvPr/>
        </p:nvGrpSpPr>
        <p:grpSpPr bwMode="auto">
          <a:xfrm>
            <a:off x="5627688" y="5730875"/>
            <a:ext cx="960437" cy="623888"/>
            <a:chOff x="3463" y="3526"/>
            <a:chExt cx="711" cy="393"/>
          </a:xfrm>
        </p:grpSpPr>
        <p:sp>
          <p:nvSpPr>
            <p:cNvPr id="96" name="AutoShape 130"/>
            <p:cNvSpPr>
              <a:spLocks noChangeArrowheads="1"/>
            </p:cNvSpPr>
            <p:nvPr/>
          </p:nvSpPr>
          <p:spPr bwMode="auto">
            <a:xfrm>
              <a:off x="3705" y="3526"/>
              <a:ext cx="205" cy="191"/>
            </a:xfrm>
            <a:prstGeom prst="flowChartDecision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0">
                <a:latin typeface="Arial" charset="0"/>
              </a:endParaRPr>
            </a:p>
          </p:txBody>
        </p:sp>
        <p:sp>
          <p:nvSpPr>
            <p:cNvPr id="97" name="Line 131"/>
            <p:cNvSpPr>
              <a:spLocks noChangeShapeType="1"/>
            </p:cNvSpPr>
            <p:nvPr/>
          </p:nvSpPr>
          <p:spPr bwMode="auto">
            <a:xfrm>
              <a:off x="360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8" name="Line 132"/>
            <p:cNvSpPr>
              <a:spLocks noChangeShapeType="1"/>
            </p:cNvSpPr>
            <p:nvPr/>
          </p:nvSpPr>
          <p:spPr bwMode="auto">
            <a:xfrm flipH="1">
              <a:off x="3603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9" name="Line 133"/>
            <p:cNvSpPr>
              <a:spLocks noChangeShapeType="1"/>
            </p:cNvSpPr>
            <p:nvPr/>
          </p:nvSpPr>
          <p:spPr bwMode="auto">
            <a:xfrm flipH="1">
              <a:off x="3910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0" name="Text Box 135"/>
            <p:cNvSpPr txBox="1">
              <a:spLocks noChangeArrowheads="1"/>
            </p:cNvSpPr>
            <p:nvPr/>
          </p:nvSpPr>
          <p:spPr bwMode="auto">
            <a:xfrm>
              <a:off x="3463" y="3688"/>
              <a:ext cx="2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009900"/>
                  </a:solidFill>
                  <a:latin typeface="Arial" charset="0"/>
                  <a:sym typeface="Wingdings 2" pitchFamily="18" charset="2"/>
                </a:rPr>
                <a:t></a:t>
              </a:r>
              <a:endParaRPr lang="ru-RU">
                <a:solidFill>
                  <a:srgbClr val="0099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01" name="Rectangle 136"/>
            <p:cNvSpPr>
              <a:spLocks noChangeArrowheads="1"/>
            </p:cNvSpPr>
            <p:nvPr/>
          </p:nvSpPr>
          <p:spPr bwMode="auto">
            <a:xfrm>
              <a:off x="3869" y="3688"/>
              <a:ext cx="3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CC0000"/>
                  </a:solidFill>
                  <a:latin typeface="Arial" charset="0"/>
                  <a:sym typeface="Wingdings 2" pitchFamily="18" charset="2"/>
                </a:rPr>
                <a:t>✕</a:t>
              </a:r>
              <a:endParaRPr lang="ru-RU">
                <a:solidFill>
                  <a:srgbClr val="CC00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02" name="Line 137"/>
            <p:cNvSpPr>
              <a:spLocks noChangeShapeType="1"/>
            </p:cNvSpPr>
            <p:nvPr/>
          </p:nvSpPr>
          <p:spPr bwMode="auto">
            <a:xfrm>
              <a:off x="401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103" name="AutoShape 142"/>
          <p:cNvSpPr>
            <a:spLocks noChangeArrowheads="1"/>
          </p:cNvSpPr>
          <p:nvPr/>
        </p:nvSpPr>
        <p:spPr bwMode="auto">
          <a:xfrm>
            <a:off x="4859338" y="3930650"/>
            <a:ext cx="720725" cy="1728788"/>
          </a:xfrm>
          <a:prstGeom prst="roundRect">
            <a:avLst>
              <a:gd name="adj" fmla="val 50000"/>
            </a:avLst>
          </a:prstGeom>
          <a:solidFill>
            <a:srgbClr val="0000FF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04" name="AutoShape 143"/>
          <p:cNvCxnSpPr>
            <a:cxnSpLocks noChangeShapeType="1"/>
            <a:stCxn id="103" idx="3"/>
            <a:endCxn id="96" idx="0"/>
          </p:cNvCxnSpPr>
          <p:nvPr/>
        </p:nvCxnSpPr>
        <p:spPr bwMode="auto">
          <a:xfrm>
            <a:off x="5580063" y="4795838"/>
            <a:ext cx="512762" cy="935037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Text Box 145"/>
          <p:cNvSpPr txBox="1">
            <a:spLocks noChangeArrowheads="1"/>
          </p:cNvSpPr>
          <p:nvPr/>
        </p:nvSpPr>
        <p:spPr bwMode="auto">
          <a:xfrm>
            <a:off x="6516688" y="5899150"/>
            <a:ext cx="1296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  <a:sym typeface="Symbol" pitchFamily="18" charset="2"/>
              </a:rPr>
              <a:t>Comparison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106" name="AutoShape 146"/>
          <p:cNvSpPr>
            <a:spLocks/>
          </p:cNvSpPr>
          <p:nvPr/>
        </p:nvSpPr>
        <p:spPr bwMode="auto">
          <a:xfrm>
            <a:off x="3635375" y="2492375"/>
            <a:ext cx="215900" cy="503238"/>
          </a:xfrm>
          <a:prstGeom prst="rightBrace">
            <a:avLst>
              <a:gd name="adj1" fmla="val 194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7" name="Rectangle 147"/>
          <p:cNvSpPr>
            <a:spLocks noChangeArrowheads="1"/>
          </p:cNvSpPr>
          <p:nvPr/>
        </p:nvSpPr>
        <p:spPr bwMode="auto">
          <a:xfrm>
            <a:off x="6873875" y="1593850"/>
            <a:ext cx="1009650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600" b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8" name="Line 148"/>
          <p:cNvSpPr>
            <a:spLocks noChangeShapeType="1"/>
          </p:cNvSpPr>
          <p:nvPr/>
        </p:nvSpPr>
        <p:spPr bwMode="auto">
          <a:xfrm flipV="1">
            <a:off x="5938838" y="17383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9" name="Line 151"/>
          <p:cNvSpPr>
            <a:spLocks noChangeShapeType="1"/>
          </p:cNvSpPr>
          <p:nvPr/>
        </p:nvSpPr>
        <p:spPr bwMode="auto">
          <a:xfrm flipV="1">
            <a:off x="7883525" y="17383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" name="Line 152"/>
          <p:cNvSpPr>
            <a:spLocks noChangeShapeType="1"/>
          </p:cNvSpPr>
          <p:nvPr/>
        </p:nvSpPr>
        <p:spPr bwMode="auto">
          <a:xfrm flipV="1">
            <a:off x="5938838" y="19542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" name="Line 153"/>
          <p:cNvSpPr>
            <a:spLocks noChangeShapeType="1"/>
          </p:cNvSpPr>
          <p:nvPr/>
        </p:nvSpPr>
        <p:spPr bwMode="auto">
          <a:xfrm flipV="1">
            <a:off x="5938838" y="21447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" name="Line 154"/>
          <p:cNvSpPr>
            <a:spLocks noChangeShapeType="1"/>
          </p:cNvSpPr>
          <p:nvPr/>
        </p:nvSpPr>
        <p:spPr bwMode="auto">
          <a:xfrm flipV="1">
            <a:off x="7883525" y="19542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" name="Line 155"/>
          <p:cNvSpPr>
            <a:spLocks noChangeShapeType="1"/>
          </p:cNvSpPr>
          <p:nvPr/>
        </p:nvSpPr>
        <p:spPr bwMode="auto">
          <a:xfrm flipV="1">
            <a:off x="7883525" y="2170113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4" name="Text Box 160"/>
          <p:cNvSpPr txBox="1">
            <a:spLocks noChangeArrowheads="1"/>
          </p:cNvSpPr>
          <p:nvPr/>
        </p:nvSpPr>
        <p:spPr bwMode="auto">
          <a:xfrm>
            <a:off x="6154738" y="1268413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S</a:t>
            </a:r>
            <a:endParaRPr lang="ru-RU" sz="2000"/>
          </a:p>
        </p:txBody>
      </p:sp>
      <p:sp>
        <p:nvSpPr>
          <p:cNvPr id="115" name="Text Box 161"/>
          <p:cNvSpPr txBox="1">
            <a:spLocks noChangeArrowheads="1"/>
          </p:cNvSpPr>
          <p:nvPr/>
        </p:nvSpPr>
        <p:spPr bwMode="auto">
          <a:xfrm>
            <a:off x="8135938" y="1268413"/>
            <a:ext cx="395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R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16" name="Rectangle 162"/>
          <p:cNvSpPr>
            <a:spLocks noChangeArrowheads="1"/>
          </p:cNvSpPr>
          <p:nvPr/>
        </p:nvSpPr>
        <p:spPr bwMode="auto">
          <a:xfrm>
            <a:off x="6299200" y="2341563"/>
            <a:ext cx="1492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 dirty="0" smtClean="0">
                <a:latin typeface="Arial" charset="0"/>
              </a:rPr>
              <a:t>Known order</a:t>
            </a:r>
            <a:endParaRPr lang="en-US" sz="1600" b="0" dirty="0">
              <a:latin typeface="Arial" charset="0"/>
            </a:endParaRPr>
          </a:p>
        </p:txBody>
      </p:sp>
      <p:sp>
        <p:nvSpPr>
          <p:cNvPr id="117" name="AutoShape 163"/>
          <p:cNvSpPr>
            <a:spLocks noChangeArrowheads="1"/>
          </p:cNvSpPr>
          <p:nvPr/>
        </p:nvSpPr>
        <p:spPr bwMode="auto">
          <a:xfrm>
            <a:off x="7162800" y="1700213"/>
            <a:ext cx="215900" cy="217487"/>
          </a:xfrm>
          <a:prstGeom prst="flowChartDelay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8" name="AutoShape 164"/>
          <p:cNvSpPr>
            <a:spLocks noChangeArrowheads="1"/>
          </p:cNvSpPr>
          <p:nvPr/>
        </p:nvSpPr>
        <p:spPr bwMode="auto">
          <a:xfrm>
            <a:off x="7451725" y="1989138"/>
            <a:ext cx="215900" cy="215900"/>
          </a:xfrm>
          <a:prstGeom prst="flowChartDelay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19" name="AutoShape 171"/>
          <p:cNvCxnSpPr>
            <a:cxnSpLocks noChangeShapeType="1"/>
            <a:stCxn id="117" idx="3"/>
            <a:endCxn id="109" idx="0"/>
          </p:cNvCxnSpPr>
          <p:nvPr/>
        </p:nvCxnSpPr>
        <p:spPr bwMode="auto">
          <a:xfrm flipV="1">
            <a:off x="7378700" y="1751013"/>
            <a:ext cx="504825" cy="5873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AutoShape 172"/>
          <p:cNvCxnSpPr>
            <a:cxnSpLocks noChangeShapeType="1"/>
            <a:stCxn id="117" idx="1"/>
            <a:endCxn id="108" idx="1"/>
          </p:cNvCxnSpPr>
          <p:nvPr/>
        </p:nvCxnSpPr>
        <p:spPr bwMode="auto">
          <a:xfrm rot="10800000">
            <a:off x="6875463" y="1725613"/>
            <a:ext cx="287337" cy="84137"/>
          </a:xfrm>
          <a:prstGeom prst="curvedConnector4">
            <a:avLst>
              <a:gd name="adj1" fmla="val 49722"/>
              <a:gd name="adj2" fmla="val 17358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AutoShape 174"/>
          <p:cNvCxnSpPr>
            <a:cxnSpLocks noChangeShapeType="1"/>
            <a:stCxn id="110" idx="1"/>
            <a:endCxn id="118" idx="1"/>
          </p:cNvCxnSpPr>
          <p:nvPr/>
        </p:nvCxnSpPr>
        <p:spPr bwMode="auto">
          <a:xfrm rot="5400000" flipV="1">
            <a:off x="7085806" y="1731170"/>
            <a:ext cx="155575" cy="576262"/>
          </a:xfrm>
          <a:prstGeom prst="curvedConnector4">
            <a:avLst>
              <a:gd name="adj1" fmla="val 155102"/>
              <a:gd name="adj2" fmla="val 4986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AutoShape 175"/>
          <p:cNvCxnSpPr>
            <a:cxnSpLocks noChangeShapeType="1"/>
            <a:stCxn id="108" idx="1"/>
            <a:endCxn id="118" idx="1"/>
          </p:cNvCxnSpPr>
          <p:nvPr/>
        </p:nvCxnSpPr>
        <p:spPr bwMode="auto">
          <a:xfrm rot="5400000" flipV="1">
            <a:off x="6977856" y="1623220"/>
            <a:ext cx="371475" cy="576262"/>
          </a:xfrm>
          <a:prstGeom prst="curvedConnector4">
            <a:avLst>
              <a:gd name="adj1" fmla="val 39315"/>
              <a:gd name="adj2" fmla="val 311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AutoShape 176"/>
          <p:cNvCxnSpPr>
            <a:cxnSpLocks noChangeShapeType="1"/>
            <a:stCxn id="118" idx="3"/>
            <a:endCxn id="112" idx="0"/>
          </p:cNvCxnSpPr>
          <p:nvPr/>
        </p:nvCxnSpPr>
        <p:spPr bwMode="auto">
          <a:xfrm flipV="1">
            <a:off x="7667625" y="1966913"/>
            <a:ext cx="215900" cy="1301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AutoShape 178"/>
          <p:cNvCxnSpPr>
            <a:cxnSpLocks noChangeShapeType="1"/>
            <a:stCxn id="111" idx="1"/>
            <a:endCxn id="113" idx="0"/>
          </p:cNvCxnSpPr>
          <p:nvPr/>
        </p:nvCxnSpPr>
        <p:spPr bwMode="auto">
          <a:xfrm rot="5400000" flipV="1">
            <a:off x="7354094" y="1653382"/>
            <a:ext cx="50800" cy="1008062"/>
          </a:xfrm>
          <a:prstGeom prst="curvedConnector5">
            <a:avLst>
              <a:gd name="adj1" fmla="val 271870"/>
              <a:gd name="adj2" fmla="val 49921"/>
              <a:gd name="adj3" fmla="val 26562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AutoShape 179"/>
          <p:cNvCxnSpPr>
            <a:cxnSpLocks noChangeShapeType="1"/>
            <a:stCxn id="107" idx="1"/>
            <a:endCxn id="117" idx="1"/>
          </p:cNvCxnSpPr>
          <p:nvPr/>
        </p:nvCxnSpPr>
        <p:spPr bwMode="auto">
          <a:xfrm rot="10800000" flipH="1">
            <a:off x="6861175" y="1809750"/>
            <a:ext cx="301625" cy="144463"/>
          </a:xfrm>
          <a:prstGeom prst="curvedConnector3">
            <a:avLst>
              <a:gd name="adj1" fmla="val 8263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AutoShape 181"/>
          <p:cNvCxnSpPr>
            <a:cxnSpLocks noChangeShapeType="1"/>
            <a:stCxn id="111" idx="1"/>
            <a:endCxn id="109" idx="0"/>
          </p:cNvCxnSpPr>
          <p:nvPr/>
        </p:nvCxnSpPr>
        <p:spPr bwMode="auto">
          <a:xfrm rot="-5400000">
            <a:off x="7188994" y="1437482"/>
            <a:ext cx="381000" cy="100806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AutoShape 182"/>
          <p:cNvCxnSpPr>
            <a:cxnSpLocks noChangeShapeType="1"/>
            <a:stCxn id="108" idx="1"/>
            <a:endCxn id="109" idx="0"/>
          </p:cNvCxnSpPr>
          <p:nvPr/>
        </p:nvCxnSpPr>
        <p:spPr bwMode="auto">
          <a:xfrm rot="5400000" flipV="1">
            <a:off x="7366794" y="1234282"/>
            <a:ext cx="25400" cy="1008062"/>
          </a:xfrm>
          <a:prstGeom prst="curvedConnector5">
            <a:avLst>
              <a:gd name="adj1" fmla="val -393755"/>
              <a:gd name="adj2" fmla="val 49921"/>
              <a:gd name="adj3" fmla="val -35625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" name="Slide Number Placeholder 1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26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arbiter</a:t>
            </a:r>
            <a:endParaRPr lang="ru-RU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87450" y="4506913"/>
            <a:ext cx="2014538" cy="217487"/>
            <a:chOff x="3698" y="1797"/>
            <a:chExt cx="1269" cy="137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76288" y="4002088"/>
            <a:ext cx="17287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b="0">
              <a:latin typeface="Arial" charset="0"/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2917825" y="4506913"/>
            <a:ext cx="2014538" cy="217487"/>
            <a:chOff x="3698" y="1797"/>
            <a:chExt cx="1269" cy="137"/>
          </a:xfrm>
        </p:grpSpPr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4645025" y="4505325"/>
            <a:ext cx="2014538" cy="217488"/>
            <a:chOff x="3698" y="1797"/>
            <a:chExt cx="1269" cy="137"/>
          </a:xfrm>
        </p:grpSpPr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6373813" y="4506913"/>
            <a:ext cx="2014537" cy="217487"/>
            <a:chOff x="3698" y="1797"/>
            <a:chExt cx="1269" cy="137"/>
          </a:xfrm>
        </p:grpSpPr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3" name="Line 52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4" name="Line 53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5" name="Line 54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6" name="Line 55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0" name="Line 59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622800" y="5083175"/>
            <a:ext cx="2016125" cy="217488"/>
            <a:chOff x="612" y="1797"/>
            <a:chExt cx="1270" cy="137"/>
          </a:xfrm>
        </p:grpSpPr>
        <p:sp>
          <p:nvSpPr>
            <p:cNvPr id="62" name="Line 61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4" name="Line 63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5" name="Line 64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6" name="Line 65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6372225" y="5083175"/>
            <a:ext cx="2016125" cy="217488"/>
            <a:chOff x="612" y="1797"/>
            <a:chExt cx="1270" cy="137"/>
          </a:xfrm>
        </p:grpSpPr>
        <p:sp>
          <p:nvSpPr>
            <p:cNvPr id="68" name="Line 67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9" name="Line 68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0" name="Line 69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1" name="Line 70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2" name="Line 71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73" name="Line 72"/>
          <p:cNvSpPr>
            <a:spLocks noChangeShapeType="1"/>
          </p:cNvSpPr>
          <p:nvPr/>
        </p:nvSpPr>
        <p:spPr bwMode="auto">
          <a:xfrm>
            <a:off x="1166813" y="5299075"/>
            <a:ext cx="3455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" name="Line 73"/>
          <p:cNvSpPr>
            <a:spLocks noChangeShapeType="1"/>
          </p:cNvSpPr>
          <p:nvPr/>
        </p:nvSpPr>
        <p:spPr bwMode="auto">
          <a:xfrm flipV="1">
            <a:off x="1187450" y="5010150"/>
            <a:ext cx="7200900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" name="Oval 74"/>
          <p:cNvSpPr>
            <a:spLocks noChangeArrowheads="1"/>
          </p:cNvSpPr>
          <p:nvPr/>
        </p:nvSpPr>
        <p:spPr bwMode="auto">
          <a:xfrm>
            <a:off x="5003800" y="5226050"/>
            <a:ext cx="431800" cy="360363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sp>
        <p:nvSpPr>
          <p:cNvPr id="76" name="Text Box 75"/>
          <p:cNvSpPr txBox="1">
            <a:spLocks noChangeArrowheads="1"/>
          </p:cNvSpPr>
          <p:nvPr/>
        </p:nvSpPr>
        <p:spPr bwMode="auto">
          <a:xfrm>
            <a:off x="468313" y="4003675"/>
            <a:ext cx="24115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HDL-model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7" name="Text Box 76"/>
          <p:cNvSpPr txBox="1">
            <a:spLocks noChangeArrowheads="1"/>
          </p:cNvSpPr>
          <p:nvPr/>
        </p:nvSpPr>
        <p:spPr bwMode="auto">
          <a:xfrm>
            <a:off x="469900" y="1700213"/>
            <a:ext cx="3026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Reference 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8" name="Text Box 77"/>
          <p:cNvSpPr txBox="1">
            <a:spLocks noChangeArrowheads="1"/>
          </p:cNvSpPr>
          <p:nvPr/>
        </p:nvSpPr>
        <p:spPr bwMode="auto">
          <a:xfrm>
            <a:off x="468313" y="2198688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(R1);</a:t>
            </a:r>
          </a:p>
        </p:txBody>
      </p:sp>
      <p:sp>
        <p:nvSpPr>
          <p:cNvPr id="79" name="Text Box 78"/>
          <p:cNvSpPr txBox="1">
            <a:spLocks noChangeArrowheads="1"/>
          </p:cNvSpPr>
          <p:nvPr/>
        </p:nvSpPr>
        <p:spPr bwMode="auto">
          <a:xfrm>
            <a:off x="468313" y="2917825"/>
            <a:ext cx="1412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(R2);</a:t>
            </a:r>
          </a:p>
        </p:txBody>
      </p:sp>
      <p:sp>
        <p:nvSpPr>
          <p:cNvPr id="80" name="Text Box 79"/>
          <p:cNvSpPr txBox="1">
            <a:spLocks noChangeArrowheads="1"/>
          </p:cNvSpPr>
          <p:nvPr/>
        </p:nvSpPr>
        <p:spPr bwMode="auto">
          <a:xfrm>
            <a:off x="593725" y="2551113"/>
            <a:ext cx="59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Courier New" pitchFamily="49" charset="0"/>
              </a:rPr>
              <a:t>...</a:t>
            </a:r>
            <a:endParaRPr lang="ru-RU" b="0">
              <a:latin typeface="Courier New" pitchFamily="49" charset="0"/>
            </a:endParaRPr>
          </a:p>
        </p:txBody>
      </p:sp>
      <p:sp>
        <p:nvSpPr>
          <p:cNvPr id="81" name="Oval 82"/>
          <p:cNvSpPr>
            <a:spLocks noChangeArrowheads="1"/>
          </p:cNvSpPr>
          <p:nvPr/>
        </p:nvSpPr>
        <p:spPr bwMode="auto">
          <a:xfrm>
            <a:off x="3059113" y="25638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2" name="Oval 84"/>
          <p:cNvSpPr>
            <a:spLocks noChangeArrowheads="1"/>
          </p:cNvSpPr>
          <p:nvPr/>
        </p:nvSpPr>
        <p:spPr bwMode="auto">
          <a:xfrm>
            <a:off x="3059113" y="2205038"/>
            <a:ext cx="433387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83" name="AutoShape 85"/>
          <p:cNvCxnSpPr>
            <a:cxnSpLocks noChangeShapeType="1"/>
            <a:stCxn id="78" idx="3"/>
            <a:endCxn id="82" idx="2"/>
          </p:cNvCxnSpPr>
          <p:nvPr/>
        </p:nvCxnSpPr>
        <p:spPr bwMode="auto">
          <a:xfrm>
            <a:off x="1881188" y="2382838"/>
            <a:ext cx="1177925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Oval 87"/>
          <p:cNvSpPr>
            <a:spLocks noChangeArrowheads="1"/>
          </p:cNvSpPr>
          <p:nvPr/>
        </p:nvSpPr>
        <p:spPr bwMode="auto">
          <a:xfrm>
            <a:off x="3059113" y="2924175"/>
            <a:ext cx="433387" cy="358775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cxnSp>
        <p:nvCxnSpPr>
          <p:cNvPr id="85" name="AutoShape 88"/>
          <p:cNvCxnSpPr>
            <a:cxnSpLocks noChangeShapeType="1"/>
            <a:stCxn id="75" idx="4"/>
            <a:endCxn id="86" idx="2"/>
          </p:cNvCxnSpPr>
          <p:nvPr/>
        </p:nvCxnSpPr>
        <p:spPr bwMode="auto">
          <a:xfrm rot="16200000" flipV="1">
            <a:off x="3872706" y="4239420"/>
            <a:ext cx="2193925" cy="500062"/>
          </a:xfrm>
          <a:prstGeom prst="bentConnector4">
            <a:avLst>
              <a:gd name="adj1" fmla="val -10347"/>
              <a:gd name="adj2" fmla="val 14634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AutoShape 90"/>
          <p:cNvSpPr>
            <a:spLocks noChangeArrowheads="1"/>
          </p:cNvSpPr>
          <p:nvPr/>
        </p:nvSpPr>
        <p:spPr bwMode="auto">
          <a:xfrm rot="5400000">
            <a:off x="4824413" y="2887663"/>
            <a:ext cx="792162" cy="1008062"/>
          </a:xfrm>
          <a:prstGeom prst="flowChartDelay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sz="1600" b="0" dirty="0" smtClean="0">
                <a:latin typeface="Arial" charset="0"/>
              </a:rPr>
              <a:t>Reaction</a:t>
            </a:r>
          </a:p>
          <a:p>
            <a:pPr algn="ctr"/>
            <a:r>
              <a:rPr lang="en-US" sz="1600" dirty="0" smtClean="0">
                <a:latin typeface="Arial" charset="0"/>
              </a:rPr>
              <a:t>arbiter</a:t>
            </a:r>
            <a:endParaRPr lang="ru-RU" sz="1600" b="0" dirty="0">
              <a:latin typeface="Arial" charset="0"/>
            </a:endParaRPr>
          </a:p>
        </p:txBody>
      </p:sp>
      <p:cxnSp>
        <p:nvCxnSpPr>
          <p:cNvPr id="87" name="AutoShape 91"/>
          <p:cNvCxnSpPr>
            <a:cxnSpLocks noChangeShapeType="1"/>
            <a:stCxn id="95" idx="1"/>
            <a:endCxn id="86" idx="1"/>
          </p:cNvCxnSpPr>
          <p:nvPr/>
        </p:nvCxnSpPr>
        <p:spPr bwMode="auto">
          <a:xfrm>
            <a:off x="3851275" y="2744788"/>
            <a:ext cx="1371600" cy="252412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Oval 92"/>
          <p:cNvSpPr>
            <a:spLocks noChangeArrowheads="1"/>
          </p:cNvSpPr>
          <p:nvPr/>
        </p:nvSpPr>
        <p:spPr bwMode="auto">
          <a:xfrm>
            <a:off x="5003800" y="4005263"/>
            <a:ext cx="433388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89" name="AutoShape 93"/>
          <p:cNvCxnSpPr>
            <a:cxnSpLocks noChangeShapeType="1"/>
            <a:stCxn id="86" idx="3"/>
            <a:endCxn id="88" idx="0"/>
          </p:cNvCxnSpPr>
          <p:nvPr/>
        </p:nvCxnSpPr>
        <p:spPr bwMode="auto">
          <a:xfrm rot="5400000">
            <a:off x="5114132" y="3896519"/>
            <a:ext cx="215900" cy="1587"/>
          </a:xfrm>
          <a:prstGeom prst="bentConnector3">
            <a:avLst>
              <a:gd name="adj1" fmla="val 49264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Oval 94"/>
          <p:cNvSpPr>
            <a:spLocks noChangeArrowheads="1"/>
          </p:cNvSpPr>
          <p:nvPr/>
        </p:nvSpPr>
        <p:spPr bwMode="auto">
          <a:xfrm>
            <a:off x="6732588" y="5156200"/>
            <a:ext cx="431800" cy="360363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sp>
        <p:nvSpPr>
          <p:cNvPr id="91" name="AutoShape 108"/>
          <p:cNvSpPr>
            <a:spLocks noChangeArrowheads="1"/>
          </p:cNvSpPr>
          <p:nvPr/>
        </p:nvSpPr>
        <p:spPr bwMode="auto">
          <a:xfrm>
            <a:off x="4859338" y="3930650"/>
            <a:ext cx="720725" cy="1728788"/>
          </a:xfrm>
          <a:prstGeom prst="roundRect">
            <a:avLst>
              <a:gd name="adj" fmla="val 50000"/>
            </a:avLst>
          </a:prstGeom>
          <a:solidFill>
            <a:srgbClr val="0000FF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92" name="AutoShape 109"/>
          <p:cNvCxnSpPr>
            <a:cxnSpLocks noChangeShapeType="1"/>
            <a:stCxn id="91" idx="3"/>
          </p:cNvCxnSpPr>
          <p:nvPr/>
        </p:nvCxnSpPr>
        <p:spPr bwMode="auto">
          <a:xfrm>
            <a:off x="5580063" y="4795838"/>
            <a:ext cx="512762" cy="935037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Text Box 110"/>
          <p:cNvSpPr txBox="1">
            <a:spLocks noChangeArrowheads="1"/>
          </p:cNvSpPr>
          <p:nvPr/>
        </p:nvSpPr>
        <p:spPr bwMode="auto">
          <a:xfrm>
            <a:off x="3563938" y="3500438"/>
            <a:ext cx="936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>
                <a:latin typeface="Arial" charset="0"/>
              </a:rPr>
              <a:t>Get(R1)</a:t>
            </a:r>
            <a:endParaRPr lang="en-US" sz="1600" b="0">
              <a:latin typeface="Arial" charset="0"/>
              <a:sym typeface="Symbol" pitchFamily="18" charset="2"/>
            </a:endParaRPr>
          </a:p>
        </p:txBody>
      </p:sp>
      <p:sp>
        <p:nvSpPr>
          <p:cNvPr id="94" name="Text Box 111"/>
          <p:cNvSpPr txBox="1">
            <a:spLocks noChangeArrowheads="1"/>
          </p:cNvSpPr>
          <p:nvPr/>
        </p:nvSpPr>
        <p:spPr bwMode="auto">
          <a:xfrm>
            <a:off x="6516688" y="5899150"/>
            <a:ext cx="1296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</a:rPr>
              <a:t>Comparison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95" name="AutoShape 112"/>
          <p:cNvSpPr>
            <a:spLocks/>
          </p:cNvSpPr>
          <p:nvPr/>
        </p:nvSpPr>
        <p:spPr bwMode="auto">
          <a:xfrm>
            <a:off x="3635375" y="2205038"/>
            <a:ext cx="215900" cy="1079500"/>
          </a:xfrm>
          <a:prstGeom prst="righ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96" name="AutoShape 114"/>
          <p:cNvCxnSpPr>
            <a:cxnSpLocks noChangeShapeType="1"/>
            <a:stCxn id="79" idx="3"/>
            <a:endCxn id="84" idx="2"/>
          </p:cNvCxnSpPr>
          <p:nvPr/>
        </p:nvCxnSpPr>
        <p:spPr bwMode="auto">
          <a:xfrm>
            <a:off x="1881188" y="3101975"/>
            <a:ext cx="11779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Rectangle 119"/>
          <p:cNvSpPr>
            <a:spLocks noChangeArrowheads="1"/>
          </p:cNvSpPr>
          <p:nvPr/>
        </p:nvSpPr>
        <p:spPr bwMode="auto">
          <a:xfrm>
            <a:off x="6873875" y="1582738"/>
            <a:ext cx="1009650" cy="720725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600" b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98" name="Line 120"/>
          <p:cNvSpPr>
            <a:spLocks noChangeShapeType="1"/>
          </p:cNvSpPr>
          <p:nvPr/>
        </p:nvSpPr>
        <p:spPr bwMode="auto">
          <a:xfrm flipV="1">
            <a:off x="5938838" y="17272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" name="Line 121"/>
          <p:cNvSpPr>
            <a:spLocks noChangeShapeType="1"/>
          </p:cNvSpPr>
          <p:nvPr/>
        </p:nvSpPr>
        <p:spPr bwMode="auto">
          <a:xfrm flipV="1">
            <a:off x="7883525" y="17272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" name="Line 122"/>
          <p:cNvSpPr>
            <a:spLocks noChangeShapeType="1"/>
          </p:cNvSpPr>
          <p:nvPr/>
        </p:nvSpPr>
        <p:spPr bwMode="auto">
          <a:xfrm flipV="1">
            <a:off x="5938838" y="19431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1" name="Line 123"/>
          <p:cNvSpPr>
            <a:spLocks noChangeShapeType="1"/>
          </p:cNvSpPr>
          <p:nvPr/>
        </p:nvSpPr>
        <p:spPr bwMode="auto">
          <a:xfrm flipV="1">
            <a:off x="5938838" y="21336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" name="Line 124"/>
          <p:cNvSpPr>
            <a:spLocks noChangeShapeType="1"/>
          </p:cNvSpPr>
          <p:nvPr/>
        </p:nvSpPr>
        <p:spPr bwMode="auto">
          <a:xfrm flipV="1">
            <a:off x="7883525" y="19431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" name="Line 125"/>
          <p:cNvSpPr>
            <a:spLocks noChangeShapeType="1"/>
          </p:cNvSpPr>
          <p:nvPr/>
        </p:nvSpPr>
        <p:spPr bwMode="auto">
          <a:xfrm flipV="1">
            <a:off x="7883525" y="21590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4" name="Line 126"/>
          <p:cNvSpPr>
            <a:spLocks noChangeShapeType="1"/>
          </p:cNvSpPr>
          <p:nvPr/>
        </p:nvSpPr>
        <p:spPr bwMode="auto">
          <a:xfrm>
            <a:off x="6873875" y="17272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" name="Line 127"/>
          <p:cNvSpPr>
            <a:spLocks noChangeShapeType="1"/>
          </p:cNvSpPr>
          <p:nvPr/>
        </p:nvSpPr>
        <p:spPr bwMode="auto">
          <a:xfrm flipV="1">
            <a:off x="6873875" y="1727200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" name="Line 128"/>
          <p:cNvSpPr>
            <a:spLocks noChangeShapeType="1"/>
          </p:cNvSpPr>
          <p:nvPr/>
        </p:nvSpPr>
        <p:spPr bwMode="auto">
          <a:xfrm flipV="1">
            <a:off x="6873875" y="1727200"/>
            <a:ext cx="10080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" name="Text Box 129"/>
          <p:cNvSpPr txBox="1">
            <a:spLocks noChangeArrowheads="1"/>
          </p:cNvSpPr>
          <p:nvPr/>
        </p:nvSpPr>
        <p:spPr bwMode="auto">
          <a:xfrm>
            <a:off x="6154738" y="1257300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S</a:t>
            </a:r>
            <a:endParaRPr lang="ru-RU" sz="2000"/>
          </a:p>
        </p:txBody>
      </p:sp>
      <p:sp>
        <p:nvSpPr>
          <p:cNvPr id="108" name="Text Box 130"/>
          <p:cNvSpPr txBox="1">
            <a:spLocks noChangeArrowheads="1"/>
          </p:cNvSpPr>
          <p:nvPr/>
        </p:nvSpPr>
        <p:spPr bwMode="auto">
          <a:xfrm>
            <a:off x="8135938" y="1257300"/>
            <a:ext cx="395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R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09" name="Line 131"/>
          <p:cNvSpPr>
            <a:spLocks noChangeShapeType="1"/>
          </p:cNvSpPr>
          <p:nvPr/>
        </p:nvSpPr>
        <p:spPr bwMode="auto">
          <a:xfrm>
            <a:off x="6873875" y="1727200"/>
            <a:ext cx="1008063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" name="Line 132"/>
          <p:cNvSpPr>
            <a:spLocks noChangeShapeType="1"/>
          </p:cNvSpPr>
          <p:nvPr/>
        </p:nvSpPr>
        <p:spPr bwMode="auto">
          <a:xfrm>
            <a:off x="6873875" y="1727200"/>
            <a:ext cx="1008063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" name="Line 133"/>
          <p:cNvSpPr>
            <a:spLocks noChangeShapeType="1"/>
          </p:cNvSpPr>
          <p:nvPr/>
        </p:nvSpPr>
        <p:spPr bwMode="auto">
          <a:xfrm>
            <a:off x="6873875" y="19446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" name="Line 134"/>
          <p:cNvSpPr>
            <a:spLocks noChangeShapeType="1"/>
          </p:cNvSpPr>
          <p:nvPr/>
        </p:nvSpPr>
        <p:spPr bwMode="auto">
          <a:xfrm>
            <a:off x="6873875" y="1944688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" name="Line 135"/>
          <p:cNvSpPr>
            <a:spLocks noChangeShapeType="1"/>
          </p:cNvSpPr>
          <p:nvPr/>
        </p:nvSpPr>
        <p:spPr bwMode="auto">
          <a:xfrm flipV="1">
            <a:off x="6873875" y="1944688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4" name="Line 136"/>
          <p:cNvSpPr>
            <a:spLocks noChangeShapeType="1"/>
          </p:cNvSpPr>
          <p:nvPr/>
        </p:nvSpPr>
        <p:spPr bwMode="auto">
          <a:xfrm>
            <a:off x="6873875" y="21605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" name="Rectangle 137"/>
          <p:cNvSpPr>
            <a:spLocks noChangeArrowheads="1"/>
          </p:cNvSpPr>
          <p:nvPr/>
        </p:nvSpPr>
        <p:spPr bwMode="auto">
          <a:xfrm>
            <a:off x="6229350" y="2341563"/>
            <a:ext cx="17491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 dirty="0" smtClean="0">
                <a:latin typeface="Arial" charset="0"/>
              </a:rPr>
              <a:t>Unknown order</a:t>
            </a:r>
            <a:endParaRPr lang="en-US" sz="1600" b="0" dirty="0">
              <a:latin typeface="Arial" charset="0"/>
            </a:endParaRPr>
          </a:p>
        </p:txBody>
      </p:sp>
      <p:sp>
        <p:nvSpPr>
          <p:cNvPr id="116" name="Text Box 138"/>
          <p:cNvSpPr txBox="1">
            <a:spLocks noChangeArrowheads="1"/>
          </p:cNvSpPr>
          <p:nvPr/>
        </p:nvSpPr>
        <p:spPr bwMode="auto">
          <a:xfrm>
            <a:off x="4284663" y="5900738"/>
            <a:ext cx="1223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</a:rPr>
              <a:t>Hint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grpSp>
        <p:nvGrpSpPr>
          <p:cNvPr id="117" name="Group 100"/>
          <p:cNvGrpSpPr>
            <a:grpSpLocks/>
          </p:cNvGrpSpPr>
          <p:nvPr/>
        </p:nvGrpSpPr>
        <p:grpSpPr bwMode="auto">
          <a:xfrm>
            <a:off x="5627688" y="5730875"/>
            <a:ext cx="960437" cy="623888"/>
            <a:chOff x="3463" y="3526"/>
            <a:chExt cx="711" cy="393"/>
          </a:xfrm>
        </p:grpSpPr>
        <p:sp>
          <p:nvSpPr>
            <p:cNvPr id="118" name="AutoShape 101"/>
            <p:cNvSpPr>
              <a:spLocks noChangeArrowheads="1"/>
            </p:cNvSpPr>
            <p:nvPr/>
          </p:nvSpPr>
          <p:spPr bwMode="auto">
            <a:xfrm>
              <a:off x="3705" y="3526"/>
              <a:ext cx="205" cy="191"/>
            </a:xfrm>
            <a:prstGeom prst="flowChartDecision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0">
                <a:latin typeface="Arial" charset="0"/>
              </a:endParaRPr>
            </a:p>
          </p:txBody>
        </p:sp>
        <p:sp>
          <p:nvSpPr>
            <p:cNvPr id="119" name="Line 102"/>
            <p:cNvSpPr>
              <a:spLocks noChangeShapeType="1"/>
            </p:cNvSpPr>
            <p:nvPr/>
          </p:nvSpPr>
          <p:spPr bwMode="auto">
            <a:xfrm>
              <a:off x="360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20" name="Line 103"/>
            <p:cNvSpPr>
              <a:spLocks noChangeShapeType="1"/>
            </p:cNvSpPr>
            <p:nvPr/>
          </p:nvSpPr>
          <p:spPr bwMode="auto">
            <a:xfrm flipH="1">
              <a:off x="3603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21" name="Line 104"/>
            <p:cNvSpPr>
              <a:spLocks noChangeShapeType="1"/>
            </p:cNvSpPr>
            <p:nvPr/>
          </p:nvSpPr>
          <p:spPr bwMode="auto">
            <a:xfrm flipH="1">
              <a:off x="3910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22" name="Text Box 105"/>
            <p:cNvSpPr txBox="1">
              <a:spLocks noChangeArrowheads="1"/>
            </p:cNvSpPr>
            <p:nvPr/>
          </p:nvSpPr>
          <p:spPr bwMode="auto">
            <a:xfrm>
              <a:off x="3463" y="3688"/>
              <a:ext cx="2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009900"/>
                  </a:solidFill>
                  <a:latin typeface="Arial" charset="0"/>
                  <a:sym typeface="Wingdings 2" pitchFamily="18" charset="2"/>
                </a:rPr>
                <a:t></a:t>
              </a:r>
              <a:endParaRPr lang="ru-RU">
                <a:solidFill>
                  <a:srgbClr val="0099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23" name="Rectangle 106"/>
            <p:cNvSpPr>
              <a:spLocks noChangeArrowheads="1"/>
            </p:cNvSpPr>
            <p:nvPr/>
          </p:nvSpPr>
          <p:spPr bwMode="auto">
            <a:xfrm>
              <a:off x="3869" y="3688"/>
              <a:ext cx="3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CC0000"/>
                  </a:solidFill>
                  <a:latin typeface="Arial" charset="0"/>
                  <a:sym typeface="Wingdings 2" pitchFamily="18" charset="2"/>
                </a:rPr>
                <a:t>✕</a:t>
              </a:r>
              <a:endParaRPr lang="ru-RU">
                <a:solidFill>
                  <a:srgbClr val="CC00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24" name="Line 107"/>
            <p:cNvSpPr>
              <a:spLocks noChangeShapeType="1"/>
            </p:cNvSpPr>
            <p:nvPr/>
          </p:nvSpPr>
          <p:spPr bwMode="auto">
            <a:xfrm>
              <a:off x="401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125" name="Slide Number Placeholder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296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Two-level arbiter</a:t>
            </a:r>
            <a:endParaRPr lang="ru-RU" dirty="0"/>
          </a:p>
        </p:txBody>
      </p:sp>
      <p:sp>
        <p:nvSpPr>
          <p:cNvPr id="4" name="Oval 129"/>
          <p:cNvSpPr>
            <a:spLocks noChangeArrowheads="1"/>
          </p:cNvSpPr>
          <p:nvPr/>
        </p:nvSpPr>
        <p:spPr bwMode="auto">
          <a:xfrm>
            <a:off x="2627313" y="2924175"/>
            <a:ext cx="431800" cy="360363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5" name="Oval 126"/>
          <p:cNvSpPr>
            <a:spLocks noChangeArrowheads="1"/>
          </p:cNvSpPr>
          <p:nvPr/>
        </p:nvSpPr>
        <p:spPr bwMode="auto">
          <a:xfrm>
            <a:off x="2627313" y="2205038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187450" y="4506913"/>
            <a:ext cx="2014538" cy="217487"/>
            <a:chOff x="3698" y="1797"/>
            <a:chExt cx="1269" cy="137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776288" y="4002088"/>
            <a:ext cx="17287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b="0">
              <a:latin typeface="Arial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2917825" y="4506913"/>
            <a:ext cx="2014538" cy="217487"/>
            <a:chOff x="3698" y="1797"/>
            <a:chExt cx="1269" cy="137"/>
          </a:xfrm>
        </p:grpSpPr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4645025" y="4505325"/>
            <a:ext cx="2014538" cy="217488"/>
            <a:chOff x="3698" y="1797"/>
            <a:chExt cx="1269" cy="137"/>
          </a:xfrm>
        </p:grpSpPr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7" name="Line 44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49" name="Group 46"/>
          <p:cNvGrpSpPr>
            <a:grpSpLocks/>
          </p:cNvGrpSpPr>
          <p:nvPr/>
        </p:nvGrpSpPr>
        <p:grpSpPr bwMode="auto">
          <a:xfrm>
            <a:off x="6373813" y="4506913"/>
            <a:ext cx="2014537" cy="217487"/>
            <a:chOff x="3698" y="1797"/>
            <a:chExt cx="1269" cy="137"/>
          </a:xfrm>
        </p:grpSpPr>
        <p:sp>
          <p:nvSpPr>
            <p:cNvPr id="50" name="Line 47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2" name="Line 49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3" name="Line 50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4" name="Line 51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5" name="Line 52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6" name="Line 53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8" name="Line 55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9" name="Line 56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1" name="Line 58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2" name="Line 59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3" name="Group 60"/>
          <p:cNvGrpSpPr>
            <a:grpSpLocks/>
          </p:cNvGrpSpPr>
          <p:nvPr/>
        </p:nvGrpSpPr>
        <p:grpSpPr bwMode="auto">
          <a:xfrm>
            <a:off x="4622800" y="5083175"/>
            <a:ext cx="2016125" cy="217488"/>
            <a:chOff x="612" y="1797"/>
            <a:chExt cx="1270" cy="137"/>
          </a:xfrm>
        </p:grpSpPr>
        <p:sp>
          <p:nvSpPr>
            <p:cNvPr id="64" name="Line 61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5" name="Line 62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6" name="Line 63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7" name="Line 64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8" name="Line 65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9" name="Group 66"/>
          <p:cNvGrpSpPr>
            <a:grpSpLocks/>
          </p:cNvGrpSpPr>
          <p:nvPr/>
        </p:nvGrpSpPr>
        <p:grpSpPr bwMode="auto">
          <a:xfrm>
            <a:off x="6372225" y="5083175"/>
            <a:ext cx="2016125" cy="217488"/>
            <a:chOff x="612" y="1797"/>
            <a:chExt cx="1270" cy="137"/>
          </a:xfrm>
        </p:grpSpPr>
        <p:sp>
          <p:nvSpPr>
            <p:cNvPr id="70" name="Line 67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1" name="Line 68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2" name="Line 69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3" name="Line 70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4" name="Line 71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75" name="Line 72"/>
          <p:cNvSpPr>
            <a:spLocks noChangeShapeType="1"/>
          </p:cNvSpPr>
          <p:nvPr/>
        </p:nvSpPr>
        <p:spPr bwMode="auto">
          <a:xfrm>
            <a:off x="1166813" y="5299075"/>
            <a:ext cx="3455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" name="Line 73"/>
          <p:cNvSpPr>
            <a:spLocks noChangeShapeType="1"/>
          </p:cNvSpPr>
          <p:nvPr/>
        </p:nvSpPr>
        <p:spPr bwMode="auto">
          <a:xfrm flipV="1">
            <a:off x="1187450" y="5010150"/>
            <a:ext cx="7200900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" name="Oval 74"/>
          <p:cNvSpPr>
            <a:spLocks noChangeArrowheads="1"/>
          </p:cNvSpPr>
          <p:nvPr/>
        </p:nvSpPr>
        <p:spPr bwMode="auto">
          <a:xfrm>
            <a:off x="5003800" y="5226050"/>
            <a:ext cx="431800" cy="360363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sp>
        <p:nvSpPr>
          <p:cNvPr id="78" name="Text Box 75"/>
          <p:cNvSpPr txBox="1">
            <a:spLocks noChangeArrowheads="1"/>
          </p:cNvSpPr>
          <p:nvPr/>
        </p:nvSpPr>
        <p:spPr bwMode="auto">
          <a:xfrm>
            <a:off x="468313" y="4003675"/>
            <a:ext cx="24115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HDL-model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9" name="Text Box 76"/>
          <p:cNvSpPr txBox="1">
            <a:spLocks noChangeArrowheads="1"/>
          </p:cNvSpPr>
          <p:nvPr/>
        </p:nvSpPr>
        <p:spPr bwMode="auto">
          <a:xfrm>
            <a:off x="469900" y="1700213"/>
            <a:ext cx="3026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Reference 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0" name="Text Box 77"/>
          <p:cNvSpPr txBox="1">
            <a:spLocks noChangeArrowheads="1"/>
          </p:cNvSpPr>
          <p:nvPr/>
        </p:nvSpPr>
        <p:spPr bwMode="auto">
          <a:xfrm>
            <a:off x="468313" y="2198688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(R1);</a:t>
            </a:r>
          </a:p>
        </p:txBody>
      </p:sp>
      <p:sp>
        <p:nvSpPr>
          <p:cNvPr id="81" name="Text Box 78"/>
          <p:cNvSpPr txBox="1">
            <a:spLocks noChangeArrowheads="1"/>
          </p:cNvSpPr>
          <p:nvPr/>
        </p:nvSpPr>
        <p:spPr bwMode="auto">
          <a:xfrm>
            <a:off x="468313" y="2917825"/>
            <a:ext cx="1412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(R2);</a:t>
            </a:r>
          </a:p>
        </p:txBody>
      </p:sp>
      <p:sp>
        <p:nvSpPr>
          <p:cNvPr id="82" name="Text Box 79"/>
          <p:cNvSpPr txBox="1">
            <a:spLocks noChangeArrowheads="1"/>
          </p:cNvSpPr>
          <p:nvPr/>
        </p:nvSpPr>
        <p:spPr bwMode="auto">
          <a:xfrm>
            <a:off x="593725" y="2551113"/>
            <a:ext cx="59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Courier New" pitchFamily="49" charset="0"/>
              </a:rPr>
              <a:t>...</a:t>
            </a:r>
            <a:endParaRPr lang="ru-RU" b="0">
              <a:latin typeface="Courier New" pitchFamily="49" charset="0"/>
            </a:endParaRPr>
          </a:p>
        </p:txBody>
      </p:sp>
      <p:sp>
        <p:nvSpPr>
          <p:cNvPr id="83" name="Oval 80"/>
          <p:cNvSpPr>
            <a:spLocks noChangeArrowheads="1"/>
          </p:cNvSpPr>
          <p:nvPr/>
        </p:nvSpPr>
        <p:spPr bwMode="auto">
          <a:xfrm>
            <a:off x="3059113" y="2563813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84" name="Oval 81"/>
          <p:cNvSpPr>
            <a:spLocks noChangeArrowheads="1"/>
          </p:cNvSpPr>
          <p:nvPr/>
        </p:nvSpPr>
        <p:spPr bwMode="auto">
          <a:xfrm>
            <a:off x="3059113" y="2205038"/>
            <a:ext cx="433387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85" name="AutoShape 82"/>
          <p:cNvCxnSpPr>
            <a:cxnSpLocks noChangeShapeType="1"/>
            <a:stCxn id="80" idx="3"/>
            <a:endCxn id="84" idx="2"/>
          </p:cNvCxnSpPr>
          <p:nvPr/>
        </p:nvCxnSpPr>
        <p:spPr bwMode="auto">
          <a:xfrm>
            <a:off x="1881188" y="2382838"/>
            <a:ext cx="1177925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Oval 83"/>
          <p:cNvSpPr>
            <a:spLocks noChangeArrowheads="1"/>
          </p:cNvSpPr>
          <p:nvPr/>
        </p:nvSpPr>
        <p:spPr bwMode="auto">
          <a:xfrm>
            <a:off x="3059113" y="2924175"/>
            <a:ext cx="433387" cy="358775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cxnSp>
        <p:nvCxnSpPr>
          <p:cNvPr id="87" name="AutoShape 84"/>
          <p:cNvCxnSpPr>
            <a:cxnSpLocks noChangeShapeType="1"/>
            <a:stCxn id="77" idx="4"/>
            <a:endCxn id="126" idx="0"/>
          </p:cNvCxnSpPr>
          <p:nvPr/>
        </p:nvCxnSpPr>
        <p:spPr bwMode="auto">
          <a:xfrm rot="5400000" flipH="1" flipV="1">
            <a:off x="5097463" y="3732212"/>
            <a:ext cx="1976438" cy="1731963"/>
          </a:xfrm>
          <a:prstGeom prst="bentConnector4">
            <a:avLst>
              <a:gd name="adj1" fmla="val -11486"/>
              <a:gd name="adj2" fmla="val 126213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AutoShape 85"/>
          <p:cNvSpPr>
            <a:spLocks noChangeArrowheads="1"/>
          </p:cNvSpPr>
          <p:nvPr/>
        </p:nvSpPr>
        <p:spPr bwMode="auto">
          <a:xfrm rot="5400000">
            <a:off x="4608512" y="2600326"/>
            <a:ext cx="792163" cy="1008062"/>
          </a:xfrm>
          <a:prstGeom prst="flowChartDelay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Arbiter</a:t>
            </a:r>
            <a:endParaRPr lang="en-US" sz="1600" b="0" dirty="0">
              <a:latin typeface="Arial" charset="0"/>
            </a:endParaRPr>
          </a:p>
          <a:p>
            <a:pPr algn="ctr"/>
            <a:r>
              <a:rPr lang="en-US" sz="1600" b="0" dirty="0">
                <a:latin typeface="Arial" charset="0"/>
              </a:rPr>
              <a:t>#1</a:t>
            </a:r>
            <a:endParaRPr lang="ru-RU" sz="1600" b="0" dirty="0">
              <a:latin typeface="Arial" charset="0"/>
            </a:endParaRPr>
          </a:p>
        </p:txBody>
      </p:sp>
      <p:cxnSp>
        <p:nvCxnSpPr>
          <p:cNvPr id="89" name="AutoShape 86"/>
          <p:cNvCxnSpPr>
            <a:cxnSpLocks noChangeShapeType="1"/>
            <a:stCxn id="105" idx="1"/>
            <a:endCxn id="88" idx="2"/>
          </p:cNvCxnSpPr>
          <p:nvPr/>
        </p:nvCxnSpPr>
        <p:spPr bwMode="auto">
          <a:xfrm>
            <a:off x="3851275" y="2744788"/>
            <a:ext cx="652463" cy="360362"/>
          </a:xfrm>
          <a:prstGeom prst="bentConnector3">
            <a:avLst>
              <a:gd name="adj1" fmla="val 49634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Oval 87"/>
          <p:cNvSpPr>
            <a:spLocks noChangeArrowheads="1"/>
          </p:cNvSpPr>
          <p:nvPr/>
        </p:nvSpPr>
        <p:spPr bwMode="auto">
          <a:xfrm>
            <a:off x="5003800" y="4005263"/>
            <a:ext cx="433388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91" name="AutoShape 88"/>
          <p:cNvCxnSpPr>
            <a:cxnSpLocks noChangeShapeType="1"/>
            <a:stCxn id="126" idx="3"/>
            <a:endCxn id="90" idx="6"/>
          </p:cNvCxnSpPr>
          <p:nvPr/>
        </p:nvCxnSpPr>
        <p:spPr bwMode="auto">
          <a:xfrm rot="5400000">
            <a:off x="5853113" y="3590925"/>
            <a:ext cx="177800" cy="100965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Oval 89"/>
          <p:cNvSpPr>
            <a:spLocks noChangeArrowheads="1"/>
          </p:cNvSpPr>
          <p:nvPr/>
        </p:nvSpPr>
        <p:spPr bwMode="auto">
          <a:xfrm>
            <a:off x="6732588" y="5156200"/>
            <a:ext cx="431800" cy="360363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grpSp>
        <p:nvGrpSpPr>
          <p:cNvPr id="93" name="Group 91"/>
          <p:cNvGrpSpPr>
            <a:grpSpLocks/>
          </p:cNvGrpSpPr>
          <p:nvPr/>
        </p:nvGrpSpPr>
        <p:grpSpPr bwMode="auto">
          <a:xfrm>
            <a:off x="3851275" y="5734050"/>
            <a:ext cx="960438" cy="623888"/>
            <a:chOff x="3463" y="3526"/>
            <a:chExt cx="711" cy="393"/>
          </a:xfrm>
        </p:grpSpPr>
        <p:sp>
          <p:nvSpPr>
            <p:cNvPr id="94" name="AutoShape 92"/>
            <p:cNvSpPr>
              <a:spLocks noChangeArrowheads="1"/>
            </p:cNvSpPr>
            <p:nvPr/>
          </p:nvSpPr>
          <p:spPr bwMode="auto">
            <a:xfrm>
              <a:off x="3705" y="3526"/>
              <a:ext cx="205" cy="191"/>
            </a:xfrm>
            <a:prstGeom prst="flowChartDecision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0">
                <a:latin typeface="Arial" charset="0"/>
              </a:endParaRPr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auto">
            <a:xfrm>
              <a:off x="360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auto">
            <a:xfrm flipH="1">
              <a:off x="3603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auto">
            <a:xfrm flipH="1">
              <a:off x="3910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8" name="Text Box 96"/>
            <p:cNvSpPr txBox="1">
              <a:spLocks noChangeArrowheads="1"/>
            </p:cNvSpPr>
            <p:nvPr/>
          </p:nvSpPr>
          <p:spPr bwMode="auto">
            <a:xfrm>
              <a:off x="3463" y="3688"/>
              <a:ext cx="2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009900"/>
                  </a:solidFill>
                  <a:latin typeface="Arial" charset="0"/>
                  <a:sym typeface="Wingdings 2" pitchFamily="18" charset="2"/>
                </a:rPr>
                <a:t></a:t>
              </a:r>
              <a:endParaRPr lang="ru-RU">
                <a:solidFill>
                  <a:srgbClr val="0099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99" name="Rectangle 97"/>
            <p:cNvSpPr>
              <a:spLocks noChangeArrowheads="1"/>
            </p:cNvSpPr>
            <p:nvPr/>
          </p:nvSpPr>
          <p:spPr bwMode="auto">
            <a:xfrm>
              <a:off x="3869" y="3688"/>
              <a:ext cx="3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CC0000"/>
                  </a:solidFill>
                  <a:latin typeface="Arial" charset="0"/>
                  <a:sym typeface="Wingdings 2" pitchFamily="18" charset="2"/>
                </a:rPr>
                <a:t>✕</a:t>
              </a:r>
              <a:endParaRPr lang="ru-RU">
                <a:solidFill>
                  <a:srgbClr val="CC00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auto">
            <a:xfrm>
              <a:off x="401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101" name="AutoShape 99"/>
          <p:cNvSpPr>
            <a:spLocks noChangeArrowheads="1"/>
          </p:cNvSpPr>
          <p:nvPr/>
        </p:nvSpPr>
        <p:spPr bwMode="auto">
          <a:xfrm>
            <a:off x="4859338" y="3930650"/>
            <a:ext cx="720725" cy="1728788"/>
          </a:xfrm>
          <a:prstGeom prst="roundRect">
            <a:avLst>
              <a:gd name="adj" fmla="val 50000"/>
            </a:avLst>
          </a:prstGeom>
          <a:solidFill>
            <a:srgbClr val="0000FF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02" name="AutoShape 100"/>
          <p:cNvCxnSpPr>
            <a:cxnSpLocks noChangeShapeType="1"/>
            <a:stCxn id="101" idx="1"/>
            <a:endCxn id="94" idx="0"/>
          </p:cNvCxnSpPr>
          <p:nvPr/>
        </p:nvCxnSpPr>
        <p:spPr bwMode="auto">
          <a:xfrm rot="10800000" flipV="1">
            <a:off x="4316413" y="4795838"/>
            <a:ext cx="542925" cy="938212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Text Box 101"/>
          <p:cNvSpPr txBox="1">
            <a:spLocks noChangeArrowheads="1"/>
          </p:cNvSpPr>
          <p:nvPr/>
        </p:nvSpPr>
        <p:spPr bwMode="auto">
          <a:xfrm>
            <a:off x="6948488" y="3213100"/>
            <a:ext cx="936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>
                <a:latin typeface="Arial" charset="0"/>
              </a:rPr>
              <a:t>Get(R1)</a:t>
            </a:r>
            <a:endParaRPr lang="en-US" sz="1600" b="0">
              <a:latin typeface="Arial" charset="0"/>
              <a:sym typeface="Symbol" pitchFamily="18" charset="2"/>
            </a:endParaRPr>
          </a:p>
        </p:txBody>
      </p:sp>
      <p:sp>
        <p:nvSpPr>
          <p:cNvPr id="104" name="Text Box 102"/>
          <p:cNvSpPr txBox="1">
            <a:spLocks noChangeArrowheads="1"/>
          </p:cNvSpPr>
          <p:nvPr/>
        </p:nvSpPr>
        <p:spPr bwMode="auto">
          <a:xfrm>
            <a:off x="2627313" y="5899150"/>
            <a:ext cx="1296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</a:rPr>
              <a:t>Comparison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105" name="AutoShape 103"/>
          <p:cNvSpPr>
            <a:spLocks/>
          </p:cNvSpPr>
          <p:nvPr/>
        </p:nvSpPr>
        <p:spPr bwMode="auto">
          <a:xfrm>
            <a:off x="3635375" y="2205038"/>
            <a:ext cx="215900" cy="1079500"/>
          </a:xfrm>
          <a:prstGeom prst="righ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06" name="AutoShape 104"/>
          <p:cNvCxnSpPr>
            <a:cxnSpLocks noChangeShapeType="1"/>
            <a:stCxn id="81" idx="3"/>
            <a:endCxn id="86" idx="2"/>
          </p:cNvCxnSpPr>
          <p:nvPr/>
        </p:nvCxnSpPr>
        <p:spPr bwMode="auto">
          <a:xfrm>
            <a:off x="1881188" y="3101975"/>
            <a:ext cx="1177925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7" name="Rectangle 105"/>
          <p:cNvSpPr>
            <a:spLocks noChangeArrowheads="1"/>
          </p:cNvSpPr>
          <p:nvPr/>
        </p:nvSpPr>
        <p:spPr bwMode="auto">
          <a:xfrm>
            <a:off x="6873875" y="1582738"/>
            <a:ext cx="1009650" cy="720725"/>
          </a:xfrm>
          <a:prstGeom prst="rect">
            <a:avLst/>
          </a:prstGeom>
          <a:solidFill>
            <a:schemeClr val="tx1">
              <a:alpha val="25098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600" b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8" name="Line 106"/>
          <p:cNvSpPr>
            <a:spLocks noChangeShapeType="1"/>
          </p:cNvSpPr>
          <p:nvPr/>
        </p:nvSpPr>
        <p:spPr bwMode="auto">
          <a:xfrm flipV="1">
            <a:off x="5938838" y="17272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9" name="Line 107"/>
          <p:cNvSpPr>
            <a:spLocks noChangeShapeType="1"/>
          </p:cNvSpPr>
          <p:nvPr/>
        </p:nvSpPr>
        <p:spPr bwMode="auto">
          <a:xfrm flipV="1">
            <a:off x="7883525" y="17272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" name="Line 108"/>
          <p:cNvSpPr>
            <a:spLocks noChangeShapeType="1"/>
          </p:cNvSpPr>
          <p:nvPr/>
        </p:nvSpPr>
        <p:spPr bwMode="auto">
          <a:xfrm flipV="1">
            <a:off x="5938838" y="19431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1" name="Line 109"/>
          <p:cNvSpPr>
            <a:spLocks noChangeShapeType="1"/>
          </p:cNvSpPr>
          <p:nvPr/>
        </p:nvSpPr>
        <p:spPr bwMode="auto">
          <a:xfrm flipV="1">
            <a:off x="5938838" y="21336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" name="Line 110"/>
          <p:cNvSpPr>
            <a:spLocks noChangeShapeType="1"/>
          </p:cNvSpPr>
          <p:nvPr/>
        </p:nvSpPr>
        <p:spPr bwMode="auto">
          <a:xfrm flipV="1">
            <a:off x="7883525" y="19431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" name="Line 111"/>
          <p:cNvSpPr>
            <a:spLocks noChangeShapeType="1"/>
          </p:cNvSpPr>
          <p:nvPr/>
        </p:nvSpPr>
        <p:spPr bwMode="auto">
          <a:xfrm flipV="1">
            <a:off x="7883525" y="2159000"/>
            <a:ext cx="936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4" name="Line 112"/>
          <p:cNvSpPr>
            <a:spLocks noChangeShapeType="1"/>
          </p:cNvSpPr>
          <p:nvPr/>
        </p:nvSpPr>
        <p:spPr bwMode="auto">
          <a:xfrm>
            <a:off x="6873875" y="17272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" name="Line 113"/>
          <p:cNvSpPr>
            <a:spLocks noChangeShapeType="1"/>
          </p:cNvSpPr>
          <p:nvPr/>
        </p:nvSpPr>
        <p:spPr bwMode="auto">
          <a:xfrm flipV="1">
            <a:off x="6873875" y="1727200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6" name="Line 114"/>
          <p:cNvSpPr>
            <a:spLocks noChangeShapeType="1"/>
          </p:cNvSpPr>
          <p:nvPr/>
        </p:nvSpPr>
        <p:spPr bwMode="auto">
          <a:xfrm flipV="1">
            <a:off x="6873875" y="1727200"/>
            <a:ext cx="10080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" name="Text Box 115"/>
          <p:cNvSpPr txBox="1">
            <a:spLocks noChangeArrowheads="1"/>
          </p:cNvSpPr>
          <p:nvPr/>
        </p:nvSpPr>
        <p:spPr bwMode="auto">
          <a:xfrm>
            <a:off x="6154738" y="1257300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S</a:t>
            </a:r>
            <a:endParaRPr lang="ru-RU" sz="2000"/>
          </a:p>
        </p:txBody>
      </p:sp>
      <p:sp>
        <p:nvSpPr>
          <p:cNvPr id="118" name="Text Box 116"/>
          <p:cNvSpPr txBox="1">
            <a:spLocks noChangeArrowheads="1"/>
          </p:cNvSpPr>
          <p:nvPr/>
        </p:nvSpPr>
        <p:spPr bwMode="auto">
          <a:xfrm>
            <a:off x="8135938" y="1257300"/>
            <a:ext cx="395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/>
              <a:t>R</a:t>
            </a:r>
            <a:endParaRPr lang="en-US" sz="2000">
              <a:sym typeface="Symbol" pitchFamily="18" charset="2"/>
            </a:endParaRPr>
          </a:p>
        </p:txBody>
      </p:sp>
      <p:sp>
        <p:nvSpPr>
          <p:cNvPr id="119" name="Line 117"/>
          <p:cNvSpPr>
            <a:spLocks noChangeShapeType="1"/>
          </p:cNvSpPr>
          <p:nvPr/>
        </p:nvSpPr>
        <p:spPr bwMode="auto">
          <a:xfrm>
            <a:off x="6873875" y="1727200"/>
            <a:ext cx="1008063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" name="Line 118"/>
          <p:cNvSpPr>
            <a:spLocks noChangeShapeType="1"/>
          </p:cNvSpPr>
          <p:nvPr/>
        </p:nvSpPr>
        <p:spPr bwMode="auto">
          <a:xfrm>
            <a:off x="6873875" y="1727200"/>
            <a:ext cx="1008063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1" name="Line 119"/>
          <p:cNvSpPr>
            <a:spLocks noChangeShapeType="1"/>
          </p:cNvSpPr>
          <p:nvPr/>
        </p:nvSpPr>
        <p:spPr bwMode="auto">
          <a:xfrm>
            <a:off x="6873875" y="19446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" name="Line 120"/>
          <p:cNvSpPr>
            <a:spLocks noChangeShapeType="1"/>
          </p:cNvSpPr>
          <p:nvPr/>
        </p:nvSpPr>
        <p:spPr bwMode="auto">
          <a:xfrm>
            <a:off x="6873875" y="1944688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" name="Line 121"/>
          <p:cNvSpPr>
            <a:spLocks noChangeShapeType="1"/>
          </p:cNvSpPr>
          <p:nvPr/>
        </p:nvSpPr>
        <p:spPr bwMode="auto">
          <a:xfrm flipV="1">
            <a:off x="6873875" y="1944688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4" name="Line 122"/>
          <p:cNvSpPr>
            <a:spLocks noChangeShapeType="1"/>
          </p:cNvSpPr>
          <p:nvPr/>
        </p:nvSpPr>
        <p:spPr bwMode="auto">
          <a:xfrm>
            <a:off x="6873875" y="21605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5795963" y="2341563"/>
            <a:ext cx="23391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 dirty="0" smtClean="0">
                <a:latin typeface="Arial" charset="0"/>
              </a:rPr>
              <a:t>Partially known order</a:t>
            </a:r>
            <a:endParaRPr lang="en-US" sz="1600" b="0" dirty="0">
              <a:latin typeface="Arial" charset="0"/>
            </a:endParaRPr>
          </a:p>
        </p:txBody>
      </p:sp>
      <p:sp>
        <p:nvSpPr>
          <p:cNvPr id="126" name="AutoShape 124"/>
          <p:cNvSpPr>
            <a:spLocks noChangeArrowheads="1"/>
          </p:cNvSpPr>
          <p:nvPr/>
        </p:nvSpPr>
        <p:spPr bwMode="auto">
          <a:xfrm rot="5400000">
            <a:off x="6048375" y="3105150"/>
            <a:ext cx="792163" cy="1008063"/>
          </a:xfrm>
          <a:prstGeom prst="flowChartDelay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sz="1600" b="0" dirty="0" smtClean="0">
                <a:latin typeface="Arial" charset="0"/>
              </a:rPr>
              <a:t>Arbiter</a:t>
            </a:r>
            <a:endParaRPr lang="en-US" sz="1600" b="0" dirty="0">
              <a:latin typeface="Arial" charset="0"/>
            </a:endParaRPr>
          </a:p>
          <a:p>
            <a:pPr algn="ctr"/>
            <a:r>
              <a:rPr lang="en-US" sz="1600" b="0" dirty="0">
                <a:latin typeface="Arial" charset="0"/>
              </a:rPr>
              <a:t>#2</a:t>
            </a:r>
            <a:endParaRPr lang="ru-RU" sz="1600" b="0" dirty="0">
              <a:latin typeface="Arial" charset="0"/>
            </a:endParaRPr>
          </a:p>
        </p:txBody>
      </p:sp>
      <p:sp>
        <p:nvSpPr>
          <p:cNvPr id="127" name="Text Box 125"/>
          <p:cNvSpPr txBox="1">
            <a:spLocks noChangeArrowheads="1"/>
          </p:cNvSpPr>
          <p:nvPr/>
        </p:nvSpPr>
        <p:spPr bwMode="auto">
          <a:xfrm>
            <a:off x="5724525" y="5900738"/>
            <a:ext cx="122396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</a:rPr>
              <a:t>Hint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128" name="Oval 127"/>
          <p:cNvSpPr>
            <a:spLocks noChangeArrowheads="1"/>
          </p:cNvSpPr>
          <p:nvPr/>
        </p:nvSpPr>
        <p:spPr bwMode="auto">
          <a:xfrm>
            <a:off x="2627313" y="2565400"/>
            <a:ext cx="431800" cy="360363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129" name="Oval 128"/>
          <p:cNvSpPr>
            <a:spLocks noChangeArrowheads="1"/>
          </p:cNvSpPr>
          <p:nvPr/>
        </p:nvSpPr>
        <p:spPr bwMode="auto">
          <a:xfrm>
            <a:off x="2195513" y="2565400"/>
            <a:ext cx="431800" cy="360363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cxnSp>
        <p:nvCxnSpPr>
          <p:cNvPr id="130" name="AutoShape 132"/>
          <p:cNvCxnSpPr>
            <a:cxnSpLocks noChangeShapeType="1"/>
            <a:stCxn id="88" idx="3"/>
            <a:endCxn id="126" idx="1"/>
          </p:cNvCxnSpPr>
          <p:nvPr/>
        </p:nvCxnSpPr>
        <p:spPr bwMode="auto">
          <a:xfrm rot="5400000" flipH="1" flipV="1">
            <a:off x="5583238" y="2638425"/>
            <a:ext cx="287337" cy="1439863"/>
          </a:xfrm>
          <a:prstGeom prst="bentConnector5">
            <a:avLst>
              <a:gd name="adj1" fmla="val -78454"/>
              <a:gd name="adj2" fmla="val 49833"/>
              <a:gd name="adj3" fmla="val 180111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1" name="Text Box 133"/>
          <p:cNvSpPr txBox="1">
            <a:spLocks noChangeArrowheads="1"/>
          </p:cNvSpPr>
          <p:nvPr/>
        </p:nvSpPr>
        <p:spPr bwMode="auto">
          <a:xfrm>
            <a:off x="4356100" y="2349500"/>
            <a:ext cx="12985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algn="ctr" eaLnBrk="1" hangingPunct="1"/>
            <a:r>
              <a:rPr lang="en-US" sz="1600" b="0" dirty="0" smtClean="0">
                <a:latin typeface="Arial" charset="0"/>
              </a:rPr>
              <a:t>Candidates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132" name="Slide Number Placeholder 1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43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Timed word (</a:t>
            </a:r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smtClean="0"/>
              <a:t>&amp; Dill, 1994)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2277392"/>
            <a:ext cx="8075613" cy="3671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Cambria" pitchFamily="18" charset="0"/>
                <a:sym typeface="Symbol"/>
              </a:rPr>
              <a:t></a:t>
            </a:r>
            <a:r>
              <a:rPr lang="en-US" dirty="0" smtClean="0">
                <a:sym typeface="Symbol"/>
              </a:rPr>
              <a:t> </a:t>
            </a:r>
            <a:r>
              <a:rPr lang="ru-RU" dirty="0" smtClean="0">
                <a:sym typeface="Symbol"/>
              </a:rPr>
              <a:t>–</a:t>
            </a:r>
            <a:r>
              <a:rPr lang="en-US" dirty="0" smtClean="0">
                <a:sym typeface="Symbol"/>
              </a:rPr>
              <a:t> alphabet of events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Cambria" pitchFamily="18" charset="0"/>
                <a:sym typeface="Symbol"/>
              </a:rPr>
              <a:t>T</a:t>
            </a:r>
            <a:r>
              <a:rPr lang="ru-RU" dirty="0" smtClean="0">
                <a:sym typeface="Symbol"/>
              </a:rPr>
              <a:t> – </a:t>
            </a:r>
            <a:r>
              <a:rPr lang="en-US" dirty="0" smtClean="0">
                <a:sym typeface="Symbol"/>
              </a:rPr>
              <a:t>time domain</a:t>
            </a:r>
            <a:r>
              <a:rPr lang="ru-RU" dirty="0" smtClean="0">
                <a:sym typeface="Symbol"/>
              </a:rPr>
              <a:t> </a:t>
            </a:r>
            <a:r>
              <a:rPr lang="ru-RU" sz="2800" dirty="0" smtClean="0">
                <a:sym typeface="Symbol"/>
              </a:rPr>
              <a:t>(</a:t>
            </a:r>
            <a:r>
              <a:rPr lang="en-US" b="1" dirty="0" smtClean="0">
                <a:latin typeface="Cambria" pitchFamily="18" charset="0"/>
                <a:sym typeface="Symbol"/>
              </a:rPr>
              <a:t>R</a:t>
            </a:r>
            <a:r>
              <a:rPr lang="en-US" baseline="30000" dirty="0" smtClean="0">
                <a:latin typeface="Cambria" pitchFamily="18" charset="0"/>
                <a:sym typeface="Symbol"/>
              </a:rPr>
              <a:t>≥0</a:t>
            </a:r>
            <a:r>
              <a:rPr lang="en-US" sz="2800" dirty="0" smtClean="0">
                <a:sym typeface="Symbol"/>
              </a:rPr>
              <a:t> or</a:t>
            </a:r>
            <a:r>
              <a:rPr lang="ru-RU" sz="2800" dirty="0" smtClean="0">
                <a:sym typeface="Symbol"/>
              </a:rPr>
              <a:t> </a:t>
            </a:r>
            <a:r>
              <a:rPr lang="en-US" b="1" dirty="0" smtClean="0">
                <a:latin typeface="Cambria" pitchFamily="18" charset="0"/>
                <a:sym typeface="Symbol"/>
              </a:rPr>
              <a:t>N</a:t>
            </a:r>
            <a:r>
              <a:rPr lang="ru-RU" sz="2800" dirty="0" smtClean="0">
                <a:sym typeface="Symbol"/>
              </a:rPr>
              <a:t>)</a:t>
            </a:r>
            <a:endParaRPr lang="en-US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w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= 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a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0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0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a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1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1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), … </a:t>
            </a:r>
            <a:r>
              <a:rPr lang="en-US" sz="2800" dirty="0" smtClean="0">
                <a:latin typeface="Cambria" pitchFamily="18" charset="0"/>
                <a:sym typeface="Symbol"/>
              </a:rPr>
              <a:t></a:t>
            </a:r>
            <a:r>
              <a:rPr lang="ru-RU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b="1" dirty="0" smtClean="0">
                <a:latin typeface="Cambria" pitchFamily="18" charset="0"/>
                <a:sym typeface="Symbol"/>
              </a:rPr>
              <a:t>  T</a:t>
            </a:r>
            <a:r>
              <a:rPr lang="en-US" sz="2800" dirty="0" smtClean="0">
                <a:latin typeface="Cambria" pitchFamily="18" charset="0"/>
                <a:sym typeface="Symbol"/>
              </a:rPr>
              <a:t>)</a:t>
            </a:r>
            <a:r>
              <a:rPr lang="en-US" sz="2800" baseline="30000" dirty="0" smtClean="0">
                <a:latin typeface="Cambria" pitchFamily="18" charset="0"/>
                <a:sym typeface="Symbol"/>
              </a:rPr>
              <a:t>(*)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atin typeface="Cambria" pitchFamily="18" charset="0"/>
                <a:sym typeface="Symbol"/>
              </a:rPr>
              <a:t>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b="1" dirty="0" smtClean="0">
                <a:latin typeface="Cambria" pitchFamily="18" charset="0"/>
                <a:sym typeface="Symbol"/>
              </a:rPr>
              <a:t>.</a:t>
            </a:r>
            <a:r>
              <a:rPr lang="en-US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i="1" dirty="0" err="1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err="1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&lt;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i+1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(</a:t>
            </a:r>
            <a:r>
              <a:rPr lang="en-US" sz="2800" i="1" dirty="0" err="1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err="1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≤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baseline="-25000" dirty="0" smtClean="0">
                <a:latin typeface="Cambria" pitchFamily="18" charset="0"/>
                <a:sym typeface="Symbol" pitchFamily="18" charset="2"/>
              </a:rPr>
              <a:t>i+1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 </a:t>
            </a:r>
            <a:r>
              <a:rPr lang="en-US" sz="2800" dirty="0" smtClean="0">
                <a:sym typeface="Symbol" pitchFamily="18" charset="2"/>
              </a:rPr>
              <a:t>– monotonicity</a:t>
            </a:r>
          </a:p>
          <a:p>
            <a:pPr>
              <a:lnSpc>
                <a:spcPct val="80000"/>
              </a:lnSpc>
              <a:defRPr/>
            </a:pPr>
            <a:endParaRPr lang="ru-RU" sz="14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atin typeface="Cambria" pitchFamily="18" charset="0"/>
                <a:sym typeface="Symbol"/>
              </a:rPr>
              <a:t></a:t>
            </a:r>
            <a:r>
              <a:rPr lang="en-US" sz="2800" i="1" dirty="0" smtClean="0">
                <a:latin typeface="Cambria" pitchFamily="18" charset="0"/>
                <a:sym typeface="Symbol"/>
              </a:rPr>
              <a:t>T </a:t>
            </a:r>
            <a:r>
              <a:rPr lang="en-US" sz="2800" dirty="0" smtClean="0">
                <a:latin typeface="Cambria" pitchFamily="18" charset="0"/>
                <a:sym typeface="Symbol"/>
              </a:rPr>
              <a:t>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b="1" dirty="0" smtClean="0">
                <a:latin typeface="Cambria" pitchFamily="18" charset="0"/>
                <a:sym typeface="Symbol"/>
              </a:rPr>
              <a:t>.</a:t>
            </a:r>
            <a:r>
              <a:rPr lang="en-US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t</a:t>
            </a:r>
            <a:r>
              <a:rPr lang="en-US" sz="2800" baseline="-25000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 &gt; </a:t>
            </a:r>
            <a:r>
              <a:rPr lang="en-US" sz="2800" i="1" dirty="0" smtClean="0">
                <a:latin typeface="Cambria" pitchFamily="18" charset="0"/>
                <a:sym typeface="Symbol"/>
              </a:rPr>
              <a:t>T </a:t>
            </a:r>
            <a:r>
              <a:rPr lang="en-US" sz="2800" dirty="0" smtClean="0">
                <a:sym typeface="Symbol"/>
              </a:rPr>
              <a:t>– progress (if</a:t>
            </a:r>
            <a:r>
              <a:rPr lang="ru-RU" sz="2800" dirty="0" smtClean="0">
                <a:sym typeface="Symbol"/>
              </a:rPr>
              <a:t> </a:t>
            </a:r>
            <a:r>
              <a:rPr lang="en-US" sz="2800" dirty="0" smtClean="0">
                <a:latin typeface="Cambria" pitchFamily="18" charset="0"/>
                <a:sym typeface="Symbol"/>
              </a:rPr>
              <a:t>|</a:t>
            </a:r>
            <a:r>
              <a:rPr lang="en-US" sz="2800" i="1" dirty="0" smtClean="0">
                <a:latin typeface="Cambria" pitchFamily="18" charset="0"/>
                <a:sym typeface="Symbol"/>
              </a:rPr>
              <a:t>w</a:t>
            </a:r>
            <a:r>
              <a:rPr lang="en-US" sz="2800" dirty="0" smtClean="0">
                <a:latin typeface="Cambria" pitchFamily="18" charset="0"/>
                <a:sym typeface="Symbol"/>
              </a:rPr>
              <a:t>| = </a:t>
            </a:r>
            <a:r>
              <a:rPr lang="en-US" sz="2800" dirty="0" smtClean="0">
                <a:sym typeface="Symbol"/>
              </a:rPr>
              <a:t>)</a:t>
            </a:r>
            <a:endParaRPr lang="en-US" sz="2800" i="1" dirty="0" smtClean="0"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r>
              <a:rPr lang="en-US" dirty="0"/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xmlns="" val="41892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Mazurkiewicz</a:t>
            </a:r>
            <a:r>
              <a:rPr lang="en-US" dirty="0" smtClean="0"/>
              <a:t> trace (1977)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2276872"/>
            <a:ext cx="8075613" cy="3671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ym typeface="Symbol" pitchFamily="18" charset="2"/>
              </a:rPr>
              <a:t></a:t>
            </a:r>
            <a:r>
              <a:rPr lang="en-US" sz="2800" dirty="0" smtClean="0">
                <a:sym typeface="Symbol" pitchFamily="18" charset="2"/>
              </a:rPr>
              <a:t> </a:t>
            </a:r>
            <a:r>
              <a:rPr lang="ru-RU" dirty="0" smtClean="0">
                <a:sym typeface="Symbol" pitchFamily="18" charset="2"/>
              </a:rPr>
              <a:t>–</a:t>
            </a:r>
            <a:r>
              <a:rPr lang="en-US" dirty="0" smtClean="0">
                <a:sym typeface="Symbol" pitchFamily="18" charset="2"/>
              </a:rPr>
              <a:t> alphabet of events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ru-RU" b="1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ru-RU" dirty="0" smtClean="0">
                <a:latin typeface="Cambria" pitchFamily="18" charset="0"/>
                <a:sym typeface="Symbol" pitchFamily="18" charset="2"/>
              </a:rPr>
              <a:t>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 </a:t>
            </a:r>
            <a:r>
              <a:rPr lang="ru-RU" dirty="0" smtClean="0">
                <a:latin typeface="Cambria" pitchFamily="18" charset="0"/>
                <a:sym typeface="Symbol" pitchFamily="18" charset="2"/>
              </a:rPr>
              <a:t>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</a:t>
            </a:r>
            <a:r>
              <a:rPr lang="ru-RU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ru-RU" dirty="0" smtClean="0">
                <a:sym typeface="Symbol" pitchFamily="18" charset="2"/>
              </a:rPr>
              <a:t>–</a:t>
            </a:r>
            <a:r>
              <a:rPr lang="en-US" dirty="0" smtClean="0">
                <a:sym typeface="Symbol" pitchFamily="18" charset="2"/>
              </a:rPr>
              <a:t> relation of independence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i="1" dirty="0" smtClean="0">
                <a:latin typeface="Calibri" pitchFamily="34" charset="0"/>
                <a:ea typeface="Calibri" pitchFamily="34" charset="0"/>
                <a:cs typeface="Calibri" pitchFamily="34" charset="0"/>
                <a:sym typeface="Symbol" pitchFamily="18" charset="2"/>
              </a:rPr>
              <a:t>Equivalent</a:t>
            </a:r>
            <a:r>
              <a:rPr lang="ru-RU" sz="2800" dirty="0" smtClean="0">
                <a:sym typeface="Symbol" pitchFamily="18" charset="2"/>
              </a:rPr>
              <a:t>:</a:t>
            </a:r>
            <a:r>
              <a:rPr lang="ru-RU" sz="2800" i="1" dirty="0" smtClean="0">
                <a:sym typeface="Symbol" pitchFamily="18" charset="2"/>
              </a:rPr>
              <a:t>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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v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 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is derived from</a:t>
            </a:r>
            <a:r>
              <a:rPr lang="ru-RU" sz="2800" dirty="0" smtClean="0">
                <a:sym typeface="Symbol" pitchFamily="18" charset="2"/>
              </a:rPr>
              <a:t> 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v</a:t>
            </a:r>
            <a:r>
              <a:rPr lang="en-US" sz="2800" dirty="0" smtClean="0">
                <a:sym typeface="Symbol" pitchFamily="18" charset="2"/>
              </a:rPr>
              <a:t> by means of reordering of closest independence events</a:t>
            </a:r>
            <a:endParaRPr lang="ru-RU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i="1" dirty="0" smtClean="0">
                <a:latin typeface="Calibri" pitchFamily="34" charset="0"/>
                <a:ea typeface="Calibri" pitchFamily="34" charset="0"/>
                <a:cs typeface="Calibri" pitchFamily="34" charset="0"/>
                <a:sym typeface="Symbol" pitchFamily="18" charset="2"/>
              </a:rPr>
              <a:t>Trace</a:t>
            </a:r>
            <a:r>
              <a:rPr lang="ru-RU" i="1" dirty="0" smtClean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is a</a:t>
            </a:r>
            <a:r>
              <a:rPr lang="ru-RU" sz="2800" dirty="0" smtClean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class of equivalence of event chains in respect to equivalent relation</a:t>
            </a:r>
            <a:r>
              <a:rPr lang="ru-RU" sz="2800" dirty="0" smtClean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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r>
              <a:rPr lang="en-US" dirty="0"/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xmlns="" val="256446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Mazurkiewicz</a:t>
            </a:r>
            <a:r>
              <a:rPr lang="en-US" dirty="0" smtClean="0"/>
              <a:t> trace (1977) - Example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2420938"/>
            <a:ext cx="8075613" cy="3671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Cambria" pitchFamily="18" charset="0"/>
                <a:sym typeface="Symbol"/>
              </a:rPr>
              <a:t></a:t>
            </a:r>
            <a:r>
              <a:rPr lang="en-US" dirty="0" smtClean="0">
                <a:latin typeface="Cambria" pitchFamily="18" charset="0"/>
                <a:sym typeface="Symbol"/>
              </a:rPr>
              <a:t> </a:t>
            </a:r>
            <a:r>
              <a:rPr lang="ru-RU" dirty="0" smtClean="0">
                <a:latin typeface="Cambria" pitchFamily="18" charset="0"/>
                <a:sym typeface="Symbol"/>
              </a:rPr>
              <a:t>=</a:t>
            </a:r>
            <a:r>
              <a:rPr lang="en-US" dirty="0" smtClean="0">
                <a:latin typeface="Cambria" pitchFamily="18" charset="0"/>
                <a:sym typeface="Symbol"/>
              </a:rPr>
              <a:t> { </a:t>
            </a:r>
            <a:r>
              <a:rPr lang="en-US" dirty="0" err="1" smtClean="0">
                <a:latin typeface="Cambria" pitchFamily="18" charset="0"/>
                <a:sym typeface="Symbol"/>
              </a:rPr>
              <a:t>a,b,c,d</a:t>
            </a:r>
            <a:r>
              <a:rPr lang="en-US" dirty="0" smtClean="0">
                <a:latin typeface="Cambria" pitchFamily="18" charset="0"/>
                <a:sym typeface="Symbol"/>
              </a:rPr>
              <a:t> }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latin typeface="Cambria" pitchFamily="18" charset="0"/>
                <a:sym typeface="Symbol"/>
              </a:rPr>
              <a:t>I </a:t>
            </a:r>
            <a:r>
              <a:rPr lang="ru-RU" dirty="0" smtClean="0">
                <a:latin typeface="Cambria" pitchFamily="18" charset="0"/>
                <a:sym typeface="Symbol"/>
              </a:rPr>
              <a:t> </a:t>
            </a:r>
            <a:r>
              <a:rPr lang="en-US" dirty="0" smtClean="0">
                <a:latin typeface="Cambria" pitchFamily="18" charset="0"/>
                <a:sym typeface="Symbol"/>
              </a:rPr>
              <a:t>= { (</a:t>
            </a:r>
            <a:r>
              <a:rPr lang="en-US" dirty="0" err="1" smtClean="0">
                <a:latin typeface="Cambria" pitchFamily="18" charset="0"/>
                <a:sym typeface="Symbol"/>
              </a:rPr>
              <a:t>a,b</a:t>
            </a:r>
            <a:r>
              <a:rPr lang="en-US" dirty="0" smtClean="0">
                <a:latin typeface="Cambria" pitchFamily="18" charset="0"/>
                <a:sym typeface="Symbol"/>
              </a:rPr>
              <a:t>), (</a:t>
            </a:r>
            <a:r>
              <a:rPr lang="en-US" dirty="0" err="1" smtClean="0">
                <a:latin typeface="Cambria" pitchFamily="18" charset="0"/>
                <a:sym typeface="Symbol"/>
              </a:rPr>
              <a:t>c,d</a:t>
            </a:r>
            <a:r>
              <a:rPr lang="en-US" dirty="0" smtClean="0">
                <a:latin typeface="Cambria" pitchFamily="18" charset="0"/>
                <a:sym typeface="Symbol"/>
              </a:rPr>
              <a:t>) + </a:t>
            </a:r>
            <a:r>
              <a:rPr lang="en-US" dirty="0" smtClean="0">
                <a:sym typeface="Symbol"/>
              </a:rPr>
              <a:t>symmetry</a:t>
            </a:r>
            <a:r>
              <a:rPr lang="en-US" dirty="0" smtClean="0">
                <a:latin typeface="Cambria" pitchFamily="18" charset="0"/>
                <a:sym typeface="Symbol"/>
              </a:rPr>
              <a:t>}</a:t>
            </a:r>
            <a:endParaRPr lang="en-US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sym typeface="Symbol" pitchFamily="18" charset="2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[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ab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]</a:t>
            </a:r>
            <a:r>
              <a:rPr lang="en-US" sz="2800" baseline="-25000" dirty="0" smtClean="0">
                <a:latin typeface="Cambria" pitchFamily="18" charset="0"/>
                <a:sym typeface="Symbol"/>
              </a:rPr>
              <a:t></a:t>
            </a:r>
            <a:r>
              <a:rPr lang="en-US" sz="400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                                          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= {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ab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ba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}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400" dirty="0" smtClean="0">
              <a:latin typeface="Cambria" pitchFamily="18" charset="0"/>
              <a:cs typeface="Calibri" pitchFamily="34" charset="0"/>
              <a:sym typeface="Symbol" pitchFamily="18" charset="2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[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bc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]</a:t>
            </a:r>
            <a:r>
              <a:rPr lang="en-US" sz="2800" baseline="-25000" dirty="0" smtClean="0">
                <a:latin typeface="Cambria" pitchFamily="18" charset="0"/>
                <a:sym typeface="Symbol"/>
              </a:rPr>
              <a:t></a:t>
            </a:r>
            <a:r>
              <a:rPr lang="en-US" sz="400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                                            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= {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bc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}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400" dirty="0" smtClean="0">
              <a:latin typeface="Cambria" pitchFamily="18" charset="0"/>
              <a:cs typeface="Calibri" pitchFamily="34" charset="0"/>
              <a:sym typeface="Symbol" pitchFamily="18" charset="2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[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abcd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]</a:t>
            </a:r>
            <a:r>
              <a:rPr lang="en-US" sz="2800" baseline="-25000" dirty="0" smtClean="0">
                <a:latin typeface="Cambria" pitchFamily="18" charset="0"/>
                <a:sym typeface="Symbol"/>
              </a:rPr>
              <a:t></a:t>
            </a:r>
            <a:r>
              <a:rPr lang="en-US" sz="400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       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= {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abcd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bacd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abdc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dirty="0" err="1" smtClean="0">
                <a:latin typeface="Cambria" pitchFamily="18" charset="0"/>
                <a:cs typeface="Calibri" pitchFamily="34" charset="0"/>
                <a:sym typeface="Symbol" pitchFamily="18" charset="2"/>
              </a:rPr>
              <a:t>badc</a:t>
            </a:r>
            <a:r>
              <a:rPr lang="en-US" dirty="0" smtClean="0">
                <a:latin typeface="Cambria" pitchFamily="18" charset="0"/>
                <a:cs typeface="Calibri" pitchFamily="34" charset="0"/>
                <a:sym typeface="Symbol" pitchFamily="18" charset="2"/>
              </a:rPr>
              <a:t> }</a:t>
            </a:r>
            <a:endParaRPr lang="ru-RU" sz="2800" dirty="0" smtClean="0">
              <a:latin typeface="Cambria" pitchFamily="18" charset="0"/>
              <a:sym typeface="Symbol" pitchFamily="18" charset="2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r>
              <a:rPr lang="en-US" dirty="0"/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xmlns="" val="264728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 ordered set – Pratt (1982)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2421409"/>
            <a:ext cx="8075613" cy="3671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ym typeface="Symbol"/>
              </a:rPr>
              <a:t></a:t>
            </a:r>
            <a:r>
              <a:rPr lang="en-US" dirty="0" smtClean="0">
                <a:sym typeface="Symbol"/>
              </a:rPr>
              <a:t> </a:t>
            </a:r>
            <a:r>
              <a:rPr lang="ru-RU" dirty="0" smtClean="0">
                <a:sym typeface="Symbol"/>
              </a:rPr>
              <a:t>–</a:t>
            </a:r>
            <a:r>
              <a:rPr lang="en-US" dirty="0" smtClean="0">
                <a:sym typeface="Symbol"/>
              </a:rPr>
              <a:t> alphabet of events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800" dirty="0" smtClean="0">
              <a:sym typeface="Symbol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err="1" smtClean="0">
                <a:latin typeface="Calibri" pitchFamily="34" charset="0"/>
                <a:cs typeface="Calibri" pitchFamily="34" charset="0"/>
                <a:sym typeface="Symbol"/>
              </a:rPr>
              <a:t>Pomset</a:t>
            </a:r>
            <a:r>
              <a:rPr lang="en-US" dirty="0" smtClean="0">
                <a:sym typeface="Symbol"/>
              </a:rPr>
              <a:t> is tuple </a:t>
            </a:r>
            <a:r>
              <a:rPr lang="en-US" b="1" dirty="0" smtClean="0">
                <a:latin typeface="Cambria" pitchFamily="18" charset="0"/>
                <a:sym typeface="Symbol"/>
              </a:rPr>
              <a:t>V, , </a:t>
            </a:r>
            <a:endParaRPr lang="en-US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V</a:t>
            </a:r>
            <a:r>
              <a:rPr lang="en-US" sz="2800" dirty="0" smtClean="0">
                <a:sym typeface="Symbol" pitchFamily="18" charset="2"/>
              </a:rPr>
              <a:t> – set of vertexes</a:t>
            </a:r>
          </a:p>
          <a:p>
            <a:pPr>
              <a:lnSpc>
                <a:spcPct val="80000"/>
              </a:lnSpc>
              <a:defRPr/>
            </a:pPr>
            <a:endParaRPr lang="en-US" sz="14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Cambria" pitchFamily="18" charset="0"/>
                <a:sym typeface="Symbol"/>
              </a:rPr>
              <a:t></a:t>
            </a:r>
            <a:r>
              <a:rPr lang="ru-RU" sz="2800" b="1" dirty="0" smtClean="0">
                <a:latin typeface="Cambria" pitchFamily="18" charset="0"/>
                <a:sym typeface="Symbol"/>
              </a:rPr>
              <a:t> </a:t>
            </a:r>
            <a:r>
              <a:rPr lang="en-US" sz="2800" b="1" dirty="0" smtClean="0">
                <a:latin typeface="Cambria" pitchFamily="18" charset="0"/>
                <a:sym typeface="Symbol"/>
              </a:rPr>
              <a:t> V</a:t>
            </a:r>
            <a:r>
              <a:rPr lang="ru-RU" sz="2800" dirty="0" smtClean="0">
                <a:latin typeface="Cambria" pitchFamily="18" charset="0"/>
                <a:sym typeface="Symbol"/>
              </a:rPr>
              <a:t></a:t>
            </a:r>
            <a:r>
              <a:rPr lang="en-US" sz="2800" b="1" dirty="0" smtClean="0">
                <a:latin typeface="Cambria" pitchFamily="18" charset="0"/>
                <a:sym typeface="Symbol"/>
              </a:rPr>
              <a:t>V</a:t>
            </a:r>
            <a:r>
              <a:rPr lang="ru-RU" sz="2800" b="1" dirty="0" smtClean="0">
                <a:latin typeface="Cambria" pitchFamily="18" charset="0"/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– partial set</a:t>
            </a:r>
            <a:endParaRPr lang="en-US" sz="28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endParaRPr lang="en-US" sz="14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Cambria" pitchFamily="18" charset="0"/>
                <a:sym typeface="Symbol"/>
              </a:rPr>
              <a:t></a:t>
            </a:r>
            <a:r>
              <a:rPr lang="en-US" sz="2800" dirty="0" smtClean="0">
                <a:latin typeface="Cambria" pitchFamily="18" charset="0"/>
                <a:sym typeface="Symbol"/>
              </a:rPr>
              <a:t>:</a:t>
            </a:r>
            <a:r>
              <a:rPr lang="en-US" sz="2800" b="1" dirty="0" smtClean="0">
                <a:latin typeface="Cambria" pitchFamily="18" charset="0"/>
                <a:sym typeface="Symbol"/>
              </a:rPr>
              <a:t> V </a:t>
            </a:r>
            <a:r>
              <a:rPr lang="en-US" sz="2800" dirty="0" smtClean="0">
                <a:latin typeface="Cambria" pitchFamily="18" charset="0"/>
                <a:sym typeface="Symbol"/>
              </a:rPr>
              <a:t></a:t>
            </a:r>
            <a:r>
              <a:rPr lang="en-US" sz="2800" b="1" dirty="0" smtClean="0">
                <a:latin typeface="Cambria" pitchFamily="18" charset="0"/>
                <a:sym typeface="Symbol"/>
              </a:rPr>
              <a:t>  </a:t>
            </a:r>
            <a:r>
              <a:rPr lang="en-US" sz="2800" dirty="0" smtClean="0">
                <a:sym typeface="Symbol"/>
              </a:rPr>
              <a:t>– labeling function</a:t>
            </a:r>
            <a:endParaRPr lang="ru-RU" sz="2800" dirty="0" smtClean="0"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r>
              <a:rPr lang="en-US" dirty="0"/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xmlns="" val="33105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Partially ordered set – Pratt (1982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Examples</a:t>
            </a:r>
            <a:endParaRPr lang="ru-RU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44824"/>
            <a:ext cx="5257800" cy="432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685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models</a:t>
            </a:r>
          </a:p>
          <a:p>
            <a:r>
              <a:rPr lang="en-US" dirty="0" smtClean="0"/>
              <a:t>Runtime </a:t>
            </a:r>
            <a:r>
              <a:rPr lang="en-US" dirty="0" smtClean="0"/>
              <a:t>verification</a:t>
            </a:r>
          </a:p>
          <a:p>
            <a:r>
              <a:rPr lang="en-US" dirty="0" smtClean="0"/>
              <a:t>Elements of formalization</a:t>
            </a:r>
            <a:endParaRPr lang="en-US" dirty="0" smtClean="0"/>
          </a:p>
          <a:p>
            <a:r>
              <a:rPr lang="en-US" dirty="0" smtClean="0"/>
              <a:t>Conformance relation</a:t>
            </a:r>
          </a:p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994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Timed trace – </a:t>
            </a:r>
            <a:r>
              <a:rPr lang="en-US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Chieu</a:t>
            </a:r>
            <a:r>
              <a:rPr 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&amp;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Hung (2012)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989138"/>
            <a:ext cx="8075613" cy="4248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latin typeface="Cambria" pitchFamily="18" charset="0"/>
                <a:sym typeface="Symbol" pitchFamily="18" charset="2"/>
              </a:rPr>
              <a:t>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ru-RU" dirty="0" smtClean="0">
                <a:sym typeface="Symbol" pitchFamily="18" charset="2"/>
              </a:rPr>
              <a:t>–</a:t>
            </a:r>
            <a:r>
              <a:rPr lang="en-US" dirty="0" smtClean="0">
                <a:sym typeface="Symbol" pitchFamily="18" charset="2"/>
              </a:rPr>
              <a:t> alphabet of events,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T</a:t>
            </a:r>
            <a:r>
              <a:rPr lang="en-US" sz="28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– time domain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US" sz="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  <a:sym typeface="Symbol" pitchFamily="18" charset="2"/>
              </a:rPr>
              <a:t>Timed trace</a:t>
            </a:r>
            <a:r>
              <a:rPr lang="en-US" dirty="0" smtClean="0">
                <a:sym typeface="Symbol" pitchFamily="18" charset="2"/>
              </a:rPr>
              <a:t> –</a:t>
            </a:r>
            <a:r>
              <a:rPr lang="ru-RU" dirty="0" smtClean="0">
                <a:sym typeface="Symbol" pitchFamily="18" charset="2"/>
              </a:rPr>
              <a:t>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V</a:t>
            </a:r>
            <a:r>
              <a:rPr lang="en-US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</a:t>
            </a:r>
            <a:r>
              <a:rPr lang="en-US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ru-RU" b="1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Cambria" pitchFamily="18" charset="0"/>
                <a:sym typeface="Symbol" pitchFamily="18" charset="2"/>
              </a:rPr>
              <a:t>[, 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</a:t>
            </a:r>
            <a:r>
              <a:rPr lang="en-US" dirty="0" smtClean="0">
                <a:latin typeface="Cambria" pitchFamily="18" charset="0"/>
                <a:sym typeface="Symbol" pitchFamily="18" charset="2"/>
              </a:rPr>
              <a:t>]</a:t>
            </a:r>
            <a:r>
              <a:rPr lang="en-US" b="1" dirty="0" smtClean="0">
                <a:latin typeface="Cambria" pitchFamily="18" charset="0"/>
                <a:sym typeface="Symbol" pitchFamily="18" charset="2"/>
              </a:rPr>
              <a:t></a:t>
            </a:r>
            <a:endParaRPr lang="en-US" sz="2800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V</a:t>
            </a:r>
            <a:r>
              <a:rPr lang="en-US" sz="2800" dirty="0" smtClean="0">
                <a:sym typeface="Symbol" pitchFamily="18" charset="2"/>
              </a:rPr>
              <a:t> – set of vertexes</a:t>
            </a:r>
          </a:p>
          <a:p>
            <a:pPr marL="533400" indent="-533400">
              <a:lnSpc>
                <a:spcPct val="80000"/>
              </a:lnSpc>
            </a:pPr>
            <a:endParaRPr lang="en-US" sz="1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</a:t>
            </a:r>
            <a:r>
              <a:rPr lang="ru-RU" sz="2800" b="1" dirty="0" smtClean="0">
                <a:latin typeface="Cambria" pitchFamily="18" charset="0"/>
                <a:sym typeface="Symbol" pitchFamily="18" charset="2"/>
              </a:rPr>
              <a:t> 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V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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V</a:t>
            </a:r>
            <a:r>
              <a:rPr lang="ru-RU" sz="2800" b="1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– partial order</a:t>
            </a:r>
          </a:p>
          <a:p>
            <a:pPr marL="533400" indent="-533400">
              <a:lnSpc>
                <a:spcPct val="80000"/>
              </a:lnSpc>
            </a:pPr>
            <a:endParaRPr lang="en-US" sz="1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: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V 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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</a:t>
            </a:r>
            <a:r>
              <a:rPr lang="en-US" sz="2800" b="1" dirty="0" smtClean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– labeling function</a:t>
            </a:r>
            <a:endParaRPr lang="ru-RU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endParaRPr lang="ru-RU" sz="1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: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V 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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T </a:t>
            </a:r>
            <a:r>
              <a:rPr lang="en-US" sz="2800" dirty="0" smtClean="0">
                <a:sym typeface="Symbol" pitchFamily="18" charset="2"/>
              </a:rPr>
              <a:t>– time of event</a:t>
            </a:r>
          </a:p>
          <a:p>
            <a:pPr marL="533400" indent="-533400">
              <a:lnSpc>
                <a:spcPct val="80000"/>
              </a:lnSpc>
            </a:pPr>
            <a:endParaRPr lang="ru-RU" sz="10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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:</a:t>
            </a:r>
            <a:r>
              <a:rPr lang="ru-RU" sz="2800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V 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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T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– allowed interval</a:t>
            </a:r>
            <a:endParaRPr lang="ru-RU" sz="2800" dirty="0" smtClean="0"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59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Timed trace – </a:t>
            </a:r>
            <a:r>
              <a:rPr lang="en-US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Chieu</a:t>
            </a:r>
            <a:r>
              <a:rPr 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&amp; Hung (2012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)</a:t>
            </a:r>
            <a:b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Examples</a:t>
            </a:r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457200" y="4878388"/>
            <a:ext cx="8147050" cy="1214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{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abcd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bacd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abdc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badc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 }</a:t>
            </a:r>
            <a:endParaRPr lang="ru-RU" sz="2800" dirty="0" smtClean="0">
              <a:latin typeface="Cambria" pitchFamily="18" charset="0"/>
              <a:ea typeface="Calibri" pitchFamily="34" charset="0"/>
              <a:cs typeface="Calibri" pitchFamily="34" charset="0"/>
              <a:sym typeface="Symbol" pitchFamily="18" charset="2"/>
            </a:endParaRPr>
          </a:p>
          <a:p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{</a:t>
            </a:r>
            <a:r>
              <a:rPr lang="ru-RU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abcd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, </a:t>
            </a:r>
            <a:r>
              <a:rPr lang="en-US" sz="2800" dirty="0" err="1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bacd</a:t>
            </a:r>
            <a:r>
              <a:rPr lang="en-US" sz="2800" dirty="0" smtClean="0">
                <a:latin typeface="Cambria" pitchFamily="18" charset="0"/>
                <a:ea typeface="Calibri" pitchFamily="34" charset="0"/>
                <a:cs typeface="Calibri" pitchFamily="34" charset="0"/>
                <a:sym typeface="Symbol" pitchFamily="18" charset="2"/>
              </a:rPr>
              <a:t> }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Calibri" pitchFamily="34" charset="0"/>
                <a:sym typeface="Symbol" pitchFamily="18" charset="2"/>
              </a:rPr>
              <a:t> – time restrictions</a:t>
            </a:r>
            <a:endParaRPr lang="ru-RU" sz="2800" dirty="0" smtClean="0">
              <a:sym typeface="Symbol" pitchFamily="18" charset="2"/>
            </a:endParaRPr>
          </a:p>
          <a:p>
            <a:endParaRPr lang="ru-RU" dirty="0" smtClean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1225" y="1988840"/>
            <a:ext cx="47672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Behavior of specification and implementation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8638" y="1773238"/>
            <a:ext cx="8075612" cy="4248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ym typeface="Symbol" pitchFamily="18" charset="2"/>
              </a:rPr>
              <a:t>Implementation behavior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V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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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ym typeface="Symbol" pitchFamily="18" charset="2"/>
              </a:rPr>
              <a:t>Specification behavior</a:t>
            </a:r>
            <a:endParaRPr lang="en-US" sz="2800" b="1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V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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,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</a:t>
            </a:r>
            <a:r>
              <a:rPr lang="en-US" sz="2800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</a:t>
            </a:r>
            <a:endParaRPr lang="ru-RU" sz="2800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US" sz="14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ym typeface="Symbol" pitchFamily="18" charset="2"/>
              </a:rPr>
              <a:t>Allowed time interval</a:t>
            </a:r>
            <a:endParaRPr lang="ru-RU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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ru-RU" sz="2800" b="1" dirty="0" smtClean="0">
                <a:latin typeface="Cambria" pitchFamily="18" charset="0"/>
                <a:sym typeface="Symbol" pitchFamily="18" charset="2"/>
              </a:rPr>
              <a:t> = 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[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-t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),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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+t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)]</a:t>
            </a:r>
            <a:endParaRPr lang="ru-RU" sz="2800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ym typeface="Symbol" pitchFamily="18" charset="2"/>
              </a:rPr>
              <a:t>Correspondence of events</a:t>
            </a:r>
            <a:endParaRPr lang="ru-RU" sz="2800" dirty="0" smtClean="0"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match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(x, y) = 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y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 =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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 &amp; 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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y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  </a:t>
            </a:r>
            <a:r>
              <a:rPr lang="en-US" sz="2800" b="1" dirty="0" smtClean="0">
                <a:latin typeface="Cambria" pitchFamily="18" charset="0"/>
                <a:sym typeface="Symbol" pitchFamily="18" charset="2"/>
              </a:rPr>
              <a:t></a:t>
            </a:r>
            <a:r>
              <a:rPr lang="en-US" sz="2800" b="1" i="1" baseline="-25000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 pitchFamily="18" charset="2"/>
              </a:rPr>
              <a:t>x</a:t>
            </a:r>
            <a:r>
              <a:rPr lang="en-US" sz="2800" dirty="0" smtClean="0">
                <a:latin typeface="Cambria" pitchFamily="18" charset="0"/>
                <a:sym typeface="Symbol" pitchFamily="18" charset="2"/>
              </a:rPr>
              <a:t>)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)</a:t>
            </a:r>
            <a:endParaRPr lang="en-US" sz="2800" dirty="0" smtClean="0">
              <a:latin typeface="Cambria" pitchFamily="18" charset="0"/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06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Conformance relation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8638" y="1844675"/>
            <a:ext cx="8075612" cy="4248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i="1" dirty="0" smtClean="0">
                <a:latin typeface="Cambria" pitchFamily="18" charset="0"/>
                <a:sym typeface="Symbol" pitchFamily="18" charset="2"/>
              </a:rPr>
              <a:t>I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 ~ </a:t>
            </a:r>
            <a:r>
              <a:rPr lang="en-US" sz="3600" i="1" dirty="0" smtClean="0">
                <a:latin typeface="Cambria" pitchFamily="18" charset="0"/>
                <a:sym typeface="Symbol" pitchFamily="18" charset="2"/>
              </a:rPr>
              <a:t>S</a:t>
            </a:r>
            <a:r>
              <a:rPr lang="en-US" sz="3600" dirty="0" smtClean="0">
                <a:latin typeface="Cambria" pitchFamily="18" charset="0"/>
                <a:sym typeface="Symbol" pitchFamily="18" charset="2"/>
              </a:rPr>
              <a:t> </a:t>
            </a:r>
            <a:r>
              <a:rPr lang="en-US" sz="3600" dirty="0" smtClean="0">
                <a:latin typeface="Cambria" pitchFamily="18" charset="0"/>
                <a:sym typeface="Symbol"/>
              </a:rPr>
              <a:t> </a:t>
            </a:r>
            <a:r>
              <a:rPr lang="en-US" sz="3600" i="1" dirty="0" smtClean="0">
                <a:latin typeface="Cambria" pitchFamily="18" charset="0"/>
                <a:sym typeface="Symbol"/>
              </a:rPr>
              <a:t>t</a:t>
            </a:r>
            <a:r>
              <a:rPr lang="en-US" sz="3600" dirty="0" smtClean="0">
                <a:latin typeface="Cambria" pitchFamily="18" charset="0"/>
                <a:sym typeface="Symbol"/>
              </a:rPr>
              <a:t> </a:t>
            </a:r>
            <a:r>
              <a:rPr lang="en-US" sz="3600" b="1" dirty="0" smtClean="0">
                <a:latin typeface="Cambria" pitchFamily="18" charset="0"/>
                <a:sym typeface="Symbol"/>
              </a:rPr>
              <a:t>T</a:t>
            </a:r>
            <a:r>
              <a:rPr lang="en-US" sz="3600" b="1" dirty="0" smtClean="0">
                <a:latin typeface="Cambria" pitchFamily="18" charset="0"/>
                <a:sym typeface="Symbol" pitchFamily="18" charset="2"/>
              </a:rPr>
              <a:t> 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b="1" dirty="0" smtClean="0">
              <a:latin typeface="Cambria" pitchFamily="18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latin typeface="Cambria" pitchFamily="18" charset="0"/>
                <a:sym typeface="Symbol"/>
              </a:rPr>
              <a:t>M  </a:t>
            </a:r>
            <a:r>
              <a:rPr lang="en-US" sz="2800" dirty="0" smtClean="0">
                <a:latin typeface="Cambria" pitchFamily="18" charset="0"/>
                <a:sym typeface="Symbol"/>
              </a:rPr>
              <a:t>{ 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)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S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</a:t>
            </a:r>
            <a:r>
              <a:rPr lang="en-US" sz="2800" dirty="0" smtClean="0">
                <a:latin typeface="Cambria" pitchFamily="18" charset="0"/>
                <a:sym typeface="Symbol"/>
              </a:rPr>
              <a:t>)  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</a:t>
            </a:r>
            <a:r>
              <a:rPr lang="en-US" sz="2800" dirty="0" smtClean="0">
                <a:latin typeface="Cambria" pitchFamily="18" charset="0"/>
                <a:sym typeface="Symbol"/>
              </a:rPr>
              <a:t>) | </a:t>
            </a:r>
            <a:r>
              <a:rPr lang="en-US" sz="2800" b="1" dirty="0" smtClean="0">
                <a:latin typeface="Cambria" pitchFamily="18" charset="0"/>
                <a:sym typeface="Symbol"/>
              </a:rPr>
              <a:t>match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 }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>
              <a:latin typeface="Cambria" pitchFamily="18" charset="0"/>
              <a:sym typeface="Symbo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Cambria" pitchFamily="18" charset="0"/>
                <a:sym typeface="Symbol"/>
              </a:rPr>
              <a:t>M</a:t>
            </a:r>
            <a:r>
              <a:rPr lang="en-US" sz="2800" dirty="0" smtClean="0">
                <a:latin typeface="Cambria" pitchFamily="18" charset="0"/>
                <a:sym typeface="Symbol"/>
              </a:rPr>
              <a:t> – </a:t>
            </a:r>
            <a:r>
              <a:rPr lang="en-US" sz="2800" dirty="0" smtClean="0">
                <a:latin typeface="+mj-lt"/>
                <a:sym typeface="Symbol"/>
              </a:rPr>
              <a:t>one-to-one relation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dirty="0" smtClean="0">
              <a:latin typeface="Cambria" pitchFamily="18" charset="0"/>
              <a:sym typeface="Symbo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atin typeface="Cambria" pitchFamily="18" charset="0"/>
                <a:sym typeface="Symbol"/>
              </a:rPr>
              <a:t>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x</a:t>
            </a:r>
            <a:r>
              <a:rPr lang="en-US" sz="2800" dirty="0" err="1" smtClean="0">
                <a:latin typeface="Cambria" pitchFamily="18" charset="0"/>
                <a:sym typeface="Symbol"/>
              </a:rPr>
              <a:t>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S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t-</a:t>
            </a:r>
            <a:r>
              <a:rPr lang="en-US" sz="2800" b="1" dirty="0" smtClean="0">
                <a:latin typeface="Cambria" pitchFamily="18" charset="0"/>
                <a:sym typeface="Symbol"/>
              </a:rPr>
              <a:t>t</a:t>
            </a:r>
            <a:r>
              <a:rPr lang="en-US" sz="2800" dirty="0" smtClean="0">
                <a:latin typeface="Cambria" pitchFamily="18" charset="0"/>
                <a:sym typeface="Symbol"/>
              </a:rPr>
              <a:t>) </a:t>
            </a:r>
            <a:r>
              <a:rPr lang="en-US" sz="2800" b="1" dirty="0" smtClean="0">
                <a:latin typeface="Cambria" pitchFamily="18" charset="0"/>
                <a:sym typeface="Symbol"/>
              </a:rPr>
              <a:t>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y</a:t>
            </a:r>
            <a:r>
              <a:rPr lang="en-US" sz="2800" dirty="0" err="1" smtClean="0">
                <a:latin typeface="Cambria" pitchFamily="18" charset="0"/>
                <a:sym typeface="Symbol"/>
              </a:rPr>
              <a:t>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</a:t>
            </a:r>
            <a:r>
              <a:rPr lang="en-US" sz="2800" dirty="0" smtClean="0">
                <a:latin typeface="Cambria" pitchFamily="18" charset="0"/>
                <a:sym typeface="Symbol"/>
              </a:rPr>
              <a:t>) . 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)</a:t>
            </a:r>
            <a:r>
              <a:rPr lang="en-US" sz="2800" b="1" dirty="0" smtClean="0">
                <a:latin typeface="Cambria" pitchFamily="18" charset="0"/>
                <a:sym typeface="Symbol"/>
              </a:rPr>
              <a:t>M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200" b="1" dirty="0" smtClean="0">
              <a:latin typeface="Cambria" pitchFamily="18" charset="0"/>
              <a:sym typeface="Symbo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atin typeface="Cambria" pitchFamily="18" charset="0"/>
                <a:sym typeface="Symbol"/>
              </a:rPr>
              <a:t>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y</a:t>
            </a:r>
            <a:r>
              <a:rPr lang="en-US" sz="2800" dirty="0" err="1" smtClean="0">
                <a:latin typeface="Cambria" pitchFamily="18" charset="0"/>
                <a:sym typeface="Symbol"/>
              </a:rPr>
              <a:t>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I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t-</a:t>
            </a:r>
            <a:r>
              <a:rPr lang="en-US" sz="2800" b="1" dirty="0" smtClean="0">
                <a:latin typeface="Cambria" pitchFamily="18" charset="0"/>
                <a:sym typeface="Symbol"/>
              </a:rPr>
              <a:t>t</a:t>
            </a:r>
            <a:r>
              <a:rPr lang="en-US" sz="2800" dirty="0" smtClean="0">
                <a:latin typeface="Cambria" pitchFamily="18" charset="0"/>
                <a:sym typeface="Symbol"/>
              </a:rPr>
              <a:t>) </a:t>
            </a:r>
            <a:r>
              <a:rPr lang="en-US" sz="2800" b="1" dirty="0" smtClean="0">
                <a:latin typeface="Cambria" pitchFamily="18" charset="0"/>
                <a:sym typeface="Symbol"/>
              </a:rPr>
              <a:t></a:t>
            </a:r>
            <a:r>
              <a:rPr lang="en-US" sz="2800" i="1" dirty="0" err="1" smtClean="0">
                <a:latin typeface="Cambria" pitchFamily="18" charset="0"/>
                <a:sym typeface="Symbol"/>
              </a:rPr>
              <a:t>x</a:t>
            </a:r>
            <a:r>
              <a:rPr lang="en-US" sz="2800" dirty="0" err="1" smtClean="0">
                <a:latin typeface="Cambria" pitchFamily="18" charset="0"/>
                <a:sym typeface="Symbol"/>
              </a:rPr>
              <a:t></a:t>
            </a:r>
            <a:r>
              <a:rPr lang="en-US" sz="2800" b="1" dirty="0" err="1" smtClean="0">
                <a:latin typeface="Cambria" pitchFamily="18" charset="0"/>
                <a:sym typeface="Symbol"/>
              </a:rPr>
              <a:t>past</a:t>
            </a:r>
            <a:r>
              <a:rPr lang="en-US" sz="2800" b="1" i="1" baseline="-25000" dirty="0" err="1" smtClean="0">
                <a:latin typeface="Cambria" pitchFamily="18" charset="0"/>
                <a:sym typeface="Symbol"/>
              </a:rPr>
              <a:t>S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t</a:t>
            </a:r>
            <a:r>
              <a:rPr lang="en-US" sz="2800" dirty="0" smtClean="0">
                <a:latin typeface="Cambria" pitchFamily="18" charset="0"/>
                <a:sym typeface="Symbol"/>
              </a:rPr>
              <a:t>) . 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)</a:t>
            </a:r>
            <a:r>
              <a:rPr lang="en-US" sz="2800" b="1" dirty="0" smtClean="0">
                <a:latin typeface="Cambria" pitchFamily="18" charset="0"/>
                <a:sym typeface="Symbol"/>
              </a:rPr>
              <a:t>M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i="1" dirty="0" smtClean="0">
              <a:latin typeface="Cambria" pitchFamily="18" charset="0"/>
              <a:sym typeface="Symbo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atin typeface="Cambria" pitchFamily="18" charset="0"/>
                <a:sym typeface="Symbol"/>
              </a:rPr>
              <a:t>(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), (</a:t>
            </a:r>
            <a:r>
              <a:rPr lang="en-US" sz="2800" i="1" dirty="0" smtClean="0">
                <a:latin typeface="Cambria" pitchFamily="18" charset="0"/>
                <a:sym typeface="Symbol"/>
              </a:rPr>
              <a:t>x’</a:t>
            </a:r>
            <a:r>
              <a:rPr lang="en-US" sz="2800" dirty="0" smtClean="0">
                <a:latin typeface="Cambria" pitchFamily="18" charset="0"/>
                <a:sym typeface="Symbol"/>
              </a:rPr>
              <a:t>, </a:t>
            </a:r>
            <a:r>
              <a:rPr lang="en-US" sz="2800" i="1" dirty="0" smtClean="0">
                <a:latin typeface="Cambria" pitchFamily="18" charset="0"/>
                <a:sym typeface="Symbol"/>
              </a:rPr>
              <a:t>y’</a:t>
            </a:r>
            <a:r>
              <a:rPr lang="en-US" sz="2800" dirty="0" smtClean="0">
                <a:latin typeface="Cambria" pitchFamily="18" charset="0"/>
                <a:sym typeface="Symbol"/>
              </a:rPr>
              <a:t>) </a:t>
            </a:r>
            <a:r>
              <a:rPr lang="en-US" sz="2800" b="1" dirty="0" smtClean="0">
                <a:latin typeface="Cambria" pitchFamily="18" charset="0"/>
                <a:sym typeface="Symbol"/>
              </a:rPr>
              <a:t>M .</a:t>
            </a:r>
            <a:r>
              <a:rPr lang="en-US" sz="2800" dirty="0" smtClean="0">
                <a:latin typeface="Cambria" pitchFamily="18" charset="0"/>
                <a:sym typeface="Symbol"/>
              </a:rPr>
              <a:t> </a:t>
            </a:r>
            <a:r>
              <a:rPr lang="en-US" sz="2800" i="1" dirty="0" smtClean="0">
                <a:latin typeface="Cambria" pitchFamily="18" charset="0"/>
                <a:sym typeface="Symbol"/>
              </a:rPr>
              <a:t>x</a:t>
            </a:r>
            <a:r>
              <a:rPr lang="en-US" sz="2800" dirty="0" smtClean="0">
                <a:latin typeface="Cambria" pitchFamily="18" charset="0"/>
                <a:sym typeface="Symbol"/>
              </a:rPr>
              <a:t>  </a:t>
            </a:r>
            <a:r>
              <a:rPr lang="en-US" sz="2800" i="1" dirty="0" smtClean="0">
                <a:latin typeface="Cambria" pitchFamily="18" charset="0"/>
                <a:sym typeface="Symbol"/>
              </a:rPr>
              <a:t>x’</a:t>
            </a:r>
            <a:r>
              <a:rPr lang="en-US" sz="2800" dirty="0" smtClean="0">
                <a:latin typeface="Cambria" pitchFamily="18" charset="0"/>
                <a:sym typeface="Symbol"/>
              </a:rPr>
              <a:t>  </a:t>
            </a:r>
            <a:r>
              <a:rPr lang="en-US" sz="2800" b="1" dirty="0" smtClean="0">
                <a:latin typeface="Cambria" pitchFamily="18" charset="0"/>
                <a:sym typeface="Symbol"/>
              </a:rPr>
              <a:t>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y</a:t>
            </a:r>
            <a:r>
              <a:rPr lang="en-US" sz="2800" dirty="0" smtClean="0">
                <a:latin typeface="Cambria" pitchFamily="18" charset="0"/>
                <a:sym typeface="Symbol"/>
              </a:rPr>
              <a:t>)  </a:t>
            </a:r>
            <a:r>
              <a:rPr lang="en-US" sz="2800" b="1" dirty="0" smtClean="0">
                <a:latin typeface="Cambria" pitchFamily="18" charset="0"/>
                <a:sym typeface="Symbol"/>
              </a:rPr>
              <a:t></a:t>
            </a:r>
            <a:r>
              <a:rPr lang="en-US" sz="2800" dirty="0" smtClean="0">
                <a:latin typeface="Cambria" pitchFamily="18" charset="0"/>
                <a:sym typeface="Symbol"/>
              </a:rPr>
              <a:t>(</a:t>
            </a:r>
            <a:r>
              <a:rPr lang="en-US" sz="2800" i="1" dirty="0" smtClean="0">
                <a:latin typeface="Cambria" pitchFamily="18" charset="0"/>
                <a:sym typeface="Symbol"/>
              </a:rPr>
              <a:t>y’</a:t>
            </a:r>
            <a:r>
              <a:rPr lang="en-US" sz="2800" dirty="0" smtClean="0">
                <a:latin typeface="Cambria" pitchFamily="18" charset="0"/>
                <a:sym typeface="Symbol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3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arbiters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2348880"/>
                <a:ext cx="8640960" cy="3600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extLst/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dirty="0" smtClean="0">
                    <a:noFill/>
                  </a:rPr>
                  <a:t> </a:t>
                </a:r>
                <a14:m>
                  <m:oMath xmlns:m="http://schemas.openxmlformats.org/officeDocument/2006/math">
                    <a:fld id="{DAD01169-7750-4310-B928-44AE8C4752E7}" type="mathplaceholder">
                      <a:rPr lang="ru-RU" sz="2800" i="1" smtClean="0">
                        <a:noFill/>
                        <a:latin typeface="Cambria Math"/>
                      </a:rPr>
                      <a:t>Место для формулы.</a:t>
                    </a:fld>
                  </m:oMath>
                </a14:m>
                <a:endParaRPr lang="ru-RU" sz="2800" dirty="0">
                  <a:noFill/>
                </a:endParaRPr>
              </a:p>
            </p:txBody>
          </p:sp>
        </mc:Choice>
        <mc:Fallback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2348880"/>
                <a:ext cx="8640960" cy="360040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199" t="-1184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390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Conformance relation checking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r>
              <a:rPr lang="en-US" dirty="0" smtClean="0"/>
              <a:t>/28</a:t>
            </a:r>
            <a:endParaRPr lang="en-US" dirty="0"/>
          </a:p>
        </p:txBody>
      </p:sp>
      <p:pic>
        <p:nvPicPr>
          <p:cNvPr id="6" name="Picture 2" descr="C:\work\hardware_verification_services\articles\2012\2012-sdat-seminar\figures\conformance_relation_u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482" y="1371600"/>
            <a:ext cx="7913687" cy="503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807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C++TESK Testing </a:t>
            </a:r>
            <a:r>
              <a:rPr lang="en-US" dirty="0" err="1" smtClean="0"/>
              <a:t>ToolKit</a:t>
            </a:r>
            <a:endParaRPr lang="ru-RU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8313" y="1340768"/>
            <a:ext cx="7190623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400" b="0" dirty="0">
                <a:latin typeface="Arial" charset="0"/>
              </a:rPr>
              <a:t>Web:    </a:t>
            </a:r>
            <a:r>
              <a:rPr lang="en-US" sz="2400" b="0" u="sng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http://forge.ispras.ru/projects/cpptesk-toolkit</a:t>
            </a:r>
          </a:p>
          <a:p>
            <a:pPr eaLnBrk="1" hangingPunct="1"/>
            <a:endParaRPr lang="en-US" sz="200" b="0" u="sng" dirty="0">
              <a:latin typeface="Arial" charset="0"/>
            </a:endParaRPr>
          </a:p>
          <a:p>
            <a:pPr eaLnBrk="1" hangingPunct="1"/>
            <a:r>
              <a:rPr lang="en-US" sz="2400" b="0" dirty="0">
                <a:latin typeface="Arial" charset="0"/>
              </a:rPr>
              <a:t>E-mail: </a:t>
            </a:r>
            <a:r>
              <a:rPr lang="en-US" sz="2400" b="0" u="sng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cpptesk-support@ispras.ru</a:t>
            </a:r>
            <a:endParaRPr lang="ru-RU" sz="2400" b="0" u="sng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5" name="Picture 7" descr="cpptesk-toolkit-screensh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" y="2349500"/>
            <a:ext cx="9077325" cy="399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167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</a:t>
            </a:r>
            <a:r>
              <a:rPr lang="en-US" dirty="0" smtClean="0"/>
              <a:t>on the theory of traces and partially ordered </a:t>
            </a:r>
            <a:r>
              <a:rPr lang="en-US" dirty="0" err="1" smtClean="0"/>
              <a:t>multisets</a:t>
            </a:r>
            <a:r>
              <a:rPr lang="en-US" dirty="0" smtClean="0"/>
              <a:t> </a:t>
            </a:r>
            <a:r>
              <a:rPr lang="en-US" dirty="0" smtClean="0"/>
              <a:t>method of on-the-fly analysis of hardware systems has been developed</a:t>
            </a:r>
          </a:p>
          <a:p>
            <a:r>
              <a:rPr lang="en-US" dirty="0" smtClean="0"/>
              <a:t>The method has been implemented in C++TESK Testing </a:t>
            </a:r>
            <a:r>
              <a:rPr lang="en-US" dirty="0" err="1" smtClean="0"/>
              <a:t>ToolKit</a:t>
            </a:r>
            <a:r>
              <a:rPr lang="en-US" dirty="0" smtClean="0"/>
              <a:t> and has been successfully used in a number of projects</a:t>
            </a:r>
          </a:p>
          <a:p>
            <a:r>
              <a:rPr lang="en-US" dirty="0" smtClean="0"/>
              <a:t>Future research is connected with failure diagnostics: giving hints to localization of bugs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r>
              <a:rPr lang="en-US" dirty="0" smtClean="0"/>
              <a:t>/28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18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models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developed in  Hardware Description Languages, like Verilog or VHDL</a:t>
            </a:r>
          </a:p>
          <a:p>
            <a:r>
              <a:rPr lang="en-US" dirty="0" smtClean="0"/>
              <a:t>The result of development is the program being executed in HDL simulator</a:t>
            </a:r>
          </a:p>
          <a:p>
            <a:r>
              <a:rPr lang="en-US" dirty="0" smtClean="0"/>
              <a:t>The common approach for verification of hardware models is testing of HDL programs</a:t>
            </a:r>
          </a:p>
          <a:p>
            <a:r>
              <a:rPr lang="en-US" dirty="0" smtClean="0"/>
              <a:t>To automatize testing is possible by means of executable models (e.g. in C++)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249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HDL programs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916113"/>
            <a:ext cx="3322638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input</a:t>
            </a:r>
            <a:r>
              <a:rPr lang="en-US" sz="1800" smtClean="0">
                <a:latin typeface="Courier New" pitchFamily="49" charset="0"/>
              </a:rPr>
              <a:t> S;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output</a:t>
            </a:r>
            <a:r>
              <a:rPr lang="en-US" sz="1800" smtClean="0">
                <a:latin typeface="Courier New" pitchFamily="49" charset="0"/>
              </a:rPr>
              <a:t> R1, R2;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void</a:t>
            </a:r>
            <a:r>
              <a:rPr lang="en-US" sz="1800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 </a:t>
            </a:r>
            <a:r>
              <a:rPr lang="en-US" sz="1800" smtClean="0">
                <a:latin typeface="Courier New" pitchFamily="49" charset="0"/>
              </a:rPr>
              <a:t>design()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</a:t>
            </a:r>
            <a:r>
              <a:rPr lang="en-US" sz="1800" b="1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while</a:t>
            </a:r>
            <a:r>
              <a:rPr lang="en-US" sz="1800" smtClean="0">
                <a:latin typeface="Courier New" pitchFamily="49" charset="0"/>
              </a:rPr>
              <a:t>(</a:t>
            </a:r>
            <a:r>
              <a:rPr lang="en-US" sz="1800" b="1" smtClean="0">
                <a:solidFill>
                  <a:schemeClr val="tx2">
                    <a:lumMod val="50000"/>
                  </a:schemeClr>
                </a:solidFill>
                <a:latin typeface="Courier New" pitchFamily="49" charset="0"/>
              </a:rPr>
              <a:t>true</a:t>
            </a:r>
            <a:r>
              <a:rPr lang="en-US" sz="1800" smtClean="0">
                <a:latin typeface="Courier New" pitchFamily="49" charset="0"/>
              </a:rPr>
              <a:t>)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</a:t>
            </a: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wait</a:t>
            </a:r>
            <a:r>
              <a:rPr lang="en-US" sz="1800" smtClean="0">
                <a:latin typeface="Courier New" pitchFamily="49" charset="0"/>
              </a:rPr>
              <a:t>(S);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</a:t>
            </a: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delay</a:t>
            </a:r>
            <a:r>
              <a:rPr lang="en-US" sz="1800" smtClean="0">
                <a:latin typeface="Courier New" pitchFamily="49" charset="0"/>
              </a:rPr>
              <a:t>(6);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R1 = 1;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</a:t>
            </a: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delay</a:t>
            </a:r>
            <a:r>
              <a:rPr lang="en-US" sz="1800" smtClean="0">
                <a:latin typeface="Courier New" pitchFamily="49" charset="0"/>
              </a:rPr>
              <a:t>(1);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R1 = 0;</a:t>
            </a:r>
            <a:endParaRPr lang="ru-RU" sz="180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>
                <a:latin typeface="Courier New" pitchFamily="49" charset="0"/>
              </a:rPr>
              <a:t>       </a:t>
            </a:r>
            <a:r>
              <a:rPr lang="en-US" sz="1800" smtClean="0">
                <a:latin typeface="Courier New" pitchFamily="49" charset="0"/>
              </a:rPr>
              <a:t>R</a:t>
            </a:r>
            <a:r>
              <a:rPr lang="ru-RU" sz="1800" smtClean="0">
                <a:latin typeface="Courier New" pitchFamily="49" charset="0"/>
              </a:rPr>
              <a:t>2 = 1</a:t>
            </a:r>
            <a:r>
              <a:rPr lang="en-US" sz="1800" smtClean="0"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</a:t>
            </a:r>
            <a:r>
              <a:rPr lang="en-US" sz="1800" b="1" smtClean="0">
                <a:solidFill>
                  <a:srgbClr val="CC0066"/>
                </a:solidFill>
                <a:latin typeface="Courier New" pitchFamily="49" charset="0"/>
              </a:rPr>
              <a:t>delay</a:t>
            </a:r>
            <a:r>
              <a:rPr lang="en-US" sz="1800" smtClean="0">
                <a:latin typeface="Courier New" pitchFamily="49" charset="0"/>
              </a:rPr>
              <a:t>(1);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    R2 = 0;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   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latin typeface="Courier New" pitchFamily="49" charset="0"/>
              </a:rPr>
              <a:t>}</a:t>
            </a:r>
            <a:endParaRPr lang="ru-RU" sz="1800" dirty="0" smtClean="0"/>
          </a:p>
        </p:txBody>
      </p:sp>
      <p:sp>
        <p:nvSpPr>
          <p:cNvPr id="5" name="Text Box 99"/>
          <p:cNvSpPr txBox="1">
            <a:spLocks noChangeArrowheads="1"/>
          </p:cNvSpPr>
          <p:nvPr/>
        </p:nvSpPr>
        <p:spPr bwMode="auto">
          <a:xfrm>
            <a:off x="3563938" y="196215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Arial" charset="0"/>
              </a:rPr>
              <a:t>CLK</a:t>
            </a:r>
            <a:endParaRPr lang="ru-RU" b="0">
              <a:latin typeface="Arial" charset="0"/>
            </a:endParaRPr>
          </a:p>
        </p:txBody>
      </p:sp>
      <p:sp>
        <p:nvSpPr>
          <p:cNvPr id="6" name="Rectangle 105"/>
          <p:cNvSpPr>
            <a:spLocks noChangeArrowheads="1"/>
          </p:cNvSpPr>
          <p:nvPr/>
        </p:nvSpPr>
        <p:spPr bwMode="auto">
          <a:xfrm>
            <a:off x="1403350" y="3140075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106"/>
          <p:cNvSpPr>
            <a:spLocks noChangeArrowheads="1"/>
          </p:cNvSpPr>
          <p:nvPr/>
        </p:nvSpPr>
        <p:spPr bwMode="auto">
          <a:xfrm>
            <a:off x="1476375" y="3500438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107"/>
          <p:cNvSpPr>
            <a:spLocks noChangeArrowheads="1"/>
          </p:cNvSpPr>
          <p:nvPr/>
        </p:nvSpPr>
        <p:spPr bwMode="auto">
          <a:xfrm>
            <a:off x="1476375" y="4003675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108"/>
          <p:cNvSpPr>
            <a:spLocks noChangeArrowheads="1"/>
          </p:cNvSpPr>
          <p:nvPr/>
        </p:nvSpPr>
        <p:spPr bwMode="auto">
          <a:xfrm>
            <a:off x="1476375" y="4651375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109"/>
          <p:cNvSpPr>
            <a:spLocks noChangeArrowheads="1"/>
          </p:cNvSpPr>
          <p:nvPr/>
        </p:nvSpPr>
        <p:spPr bwMode="auto">
          <a:xfrm>
            <a:off x="1476375" y="5227638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125"/>
          <p:cNvSpPr>
            <a:spLocks noChangeArrowheads="1"/>
          </p:cNvSpPr>
          <p:nvPr/>
        </p:nvSpPr>
        <p:spPr bwMode="auto">
          <a:xfrm>
            <a:off x="1476375" y="4651375"/>
            <a:ext cx="12239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Rectangle 131"/>
          <p:cNvSpPr>
            <a:spLocks noChangeArrowheads="1"/>
          </p:cNvSpPr>
          <p:nvPr/>
        </p:nvSpPr>
        <p:spPr bwMode="auto">
          <a:xfrm>
            <a:off x="1476375" y="3787775"/>
            <a:ext cx="10080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132"/>
          <p:cNvSpPr>
            <a:spLocks noChangeArrowheads="1"/>
          </p:cNvSpPr>
          <p:nvPr/>
        </p:nvSpPr>
        <p:spPr bwMode="auto">
          <a:xfrm>
            <a:off x="1476375" y="5011738"/>
            <a:ext cx="10080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114"/>
          <p:cNvSpPr txBox="1">
            <a:spLocks noChangeArrowheads="1"/>
          </p:cNvSpPr>
          <p:nvPr/>
        </p:nvSpPr>
        <p:spPr bwMode="auto">
          <a:xfrm>
            <a:off x="5148263" y="3421063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algn="ctr" eaLnBrk="1" hangingPunct="1"/>
            <a:r>
              <a:rPr lang="en-US" dirty="0">
                <a:latin typeface="+mn-lt"/>
              </a:rPr>
              <a:t>6 </a:t>
            </a:r>
            <a:r>
              <a:rPr lang="en-US" dirty="0" smtClean="0">
                <a:latin typeface="+mn-lt"/>
              </a:rPr>
              <a:t>cycles</a:t>
            </a:r>
            <a:endParaRPr lang="ru-RU" dirty="0">
              <a:latin typeface="+mn-lt"/>
            </a:endParaRPr>
          </a:p>
        </p:txBody>
      </p:sp>
      <p:grpSp>
        <p:nvGrpSpPr>
          <p:cNvPr id="15" name="Группа 3"/>
          <p:cNvGrpSpPr>
            <a:grpSpLocks/>
          </p:cNvGrpSpPr>
          <p:nvPr/>
        </p:nvGrpSpPr>
        <p:grpSpPr bwMode="auto">
          <a:xfrm>
            <a:off x="3635375" y="1968500"/>
            <a:ext cx="4897438" cy="1504950"/>
            <a:chOff x="3635375" y="1825625"/>
            <a:chExt cx="4897439" cy="1504950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4211638" y="1825625"/>
              <a:ext cx="4321175" cy="1152525"/>
              <a:chOff x="2517" y="1298"/>
              <a:chExt cx="2767" cy="726"/>
            </a:xfrm>
          </p:grpSpPr>
          <p:sp>
            <p:nvSpPr>
              <p:cNvPr id="104" name="Line 5"/>
              <p:cNvSpPr>
                <a:spLocks noChangeShapeType="1"/>
              </p:cNvSpPr>
              <p:nvPr/>
            </p:nvSpPr>
            <p:spPr bwMode="auto">
              <a:xfrm>
                <a:off x="2517" y="1298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Line 6"/>
              <p:cNvSpPr>
                <a:spLocks noChangeShapeType="1"/>
              </p:cNvSpPr>
              <p:nvPr/>
            </p:nvSpPr>
            <p:spPr bwMode="auto">
              <a:xfrm>
                <a:off x="2517" y="1344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Line 7"/>
              <p:cNvSpPr>
                <a:spLocks noChangeShapeType="1"/>
              </p:cNvSpPr>
              <p:nvPr/>
            </p:nvSpPr>
            <p:spPr bwMode="auto">
              <a:xfrm>
                <a:off x="2517" y="1480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Line 8"/>
              <p:cNvSpPr>
                <a:spLocks noChangeShapeType="1"/>
              </p:cNvSpPr>
              <p:nvPr/>
            </p:nvSpPr>
            <p:spPr bwMode="auto">
              <a:xfrm>
                <a:off x="2517" y="1525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Line 9"/>
              <p:cNvSpPr>
                <a:spLocks noChangeShapeType="1"/>
              </p:cNvSpPr>
              <p:nvPr/>
            </p:nvSpPr>
            <p:spPr bwMode="auto">
              <a:xfrm>
                <a:off x="2517" y="1661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Line 10"/>
              <p:cNvSpPr>
                <a:spLocks noChangeShapeType="1"/>
              </p:cNvSpPr>
              <p:nvPr/>
            </p:nvSpPr>
            <p:spPr bwMode="auto">
              <a:xfrm>
                <a:off x="2517" y="1706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Line 11"/>
              <p:cNvSpPr>
                <a:spLocks noChangeShapeType="1"/>
              </p:cNvSpPr>
              <p:nvPr/>
            </p:nvSpPr>
            <p:spPr bwMode="auto">
              <a:xfrm>
                <a:off x="2517" y="1842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Line 12"/>
              <p:cNvSpPr>
                <a:spLocks noChangeShapeType="1"/>
              </p:cNvSpPr>
              <p:nvPr/>
            </p:nvSpPr>
            <p:spPr bwMode="auto">
              <a:xfrm>
                <a:off x="2517" y="1888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Line 13"/>
              <p:cNvSpPr>
                <a:spLocks noChangeShapeType="1"/>
              </p:cNvSpPr>
              <p:nvPr/>
            </p:nvSpPr>
            <p:spPr bwMode="auto">
              <a:xfrm>
                <a:off x="2517" y="2024"/>
                <a:ext cx="2767" cy="0"/>
              </a:xfrm>
              <a:prstGeom prst="line">
                <a:avLst/>
              </a:prstGeom>
              <a:noFill/>
              <a:ln w="63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211638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4427538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4643438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8609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50768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2927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55086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57245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59404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61563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63722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65881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68040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70199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>
              <a:off x="72358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7451726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7669213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7885113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8101013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>
              <a:off x="8316913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211638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46450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50768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55086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>
              <a:off x="59404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63722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68040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7235826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7669213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8101013" y="21145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4427538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48609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>
              <a:off x="52927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57245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61563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65881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52"/>
            <p:cNvSpPr>
              <a:spLocks noChangeShapeType="1"/>
            </p:cNvSpPr>
            <p:nvPr/>
          </p:nvSpPr>
          <p:spPr bwMode="auto">
            <a:xfrm>
              <a:off x="7019926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53"/>
            <p:cNvSpPr>
              <a:spLocks noChangeShapeType="1"/>
            </p:cNvSpPr>
            <p:nvPr/>
          </p:nvSpPr>
          <p:spPr bwMode="auto">
            <a:xfrm>
              <a:off x="7453313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Line 54"/>
            <p:cNvSpPr>
              <a:spLocks noChangeShapeType="1"/>
            </p:cNvSpPr>
            <p:nvPr/>
          </p:nvSpPr>
          <p:spPr bwMode="auto">
            <a:xfrm>
              <a:off x="7885113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55"/>
            <p:cNvSpPr>
              <a:spLocks noChangeShapeType="1"/>
            </p:cNvSpPr>
            <p:nvPr/>
          </p:nvSpPr>
          <p:spPr bwMode="auto">
            <a:xfrm>
              <a:off x="4427538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>
              <a:off x="4643438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>
              <a:off x="48609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>
              <a:off x="50768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59"/>
            <p:cNvSpPr>
              <a:spLocks noChangeShapeType="1"/>
            </p:cNvSpPr>
            <p:nvPr/>
          </p:nvSpPr>
          <p:spPr bwMode="auto">
            <a:xfrm>
              <a:off x="52927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60"/>
            <p:cNvSpPr>
              <a:spLocks noChangeShapeType="1"/>
            </p:cNvSpPr>
            <p:nvPr/>
          </p:nvSpPr>
          <p:spPr bwMode="auto">
            <a:xfrm>
              <a:off x="55086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61"/>
            <p:cNvSpPr>
              <a:spLocks noChangeShapeType="1"/>
            </p:cNvSpPr>
            <p:nvPr/>
          </p:nvSpPr>
          <p:spPr bwMode="auto">
            <a:xfrm>
              <a:off x="57245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>
              <a:off x="59404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Line 63"/>
            <p:cNvSpPr>
              <a:spLocks noChangeShapeType="1"/>
            </p:cNvSpPr>
            <p:nvPr/>
          </p:nvSpPr>
          <p:spPr bwMode="auto">
            <a:xfrm>
              <a:off x="61563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Line 64"/>
            <p:cNvSpPr>
              <a:spLocks noChangeShapeType="1"/>
            </p:cNvSpPr>
            <p:nvPr/>
          </p:nvSpPr>
          <p:spPr bwMode="auto">
            <a:xfrm>
              <a:off x="63722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65"/>
            <p:cNvSpPr>
              <a:spLocks noChangeShapeType="1"/>
            </p:cNvSpPr>
            <p:nvPr/>
          </p:nvSpPr>
          <p:spPr bwMode="auto">
            <a:xfrm>
              <a:off x="65881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>
              <a:off x="68040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67"/>
            <p:cNvSpPr>
              <a:spLocks noChangeShapeType="1"/>
            </p:cNvSpPr>
            <p:nvPr/>
          </p:nvSpPr>
          <p:spPr bwMode="auto">
            <a:xfrm>
              <a:off x="70199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Line 68"/>
            <p:cNvSpPr>
              <a:spLocks noChangeShapeType="1"/>
            </p:cNvSpPr>
            <p:nvPr/>
          </p:nvSpPr>
          <p:spPr bwMode="auto">
            <a:xfrm>
              <a:off x="72358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Line 69"/>
            <p:cNvSpPr>
              <a:spLocks noChangeShapeType="1"/>
            </p:cNvSpPr>
            <p:nvPr/>
          </p:nvSpPr>
          <p:spPr bwMode="auto">
            <a:xfrm>
              <a:off x="7451726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Line 70"/>
            <p:cNvSpPr>
              <a:spLocks noChangeShapeType="1"/>
            </p:cNvSpPr>
            <p:nvPr/>
          </p:nvSpPr>
          <p:spPr bwMode="auto">
            <a:xfrm>
              <a:off x="7669213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71"/>
            <p:cNvSpPr>
              <a:spLocks noChangeShapeType="1"/>
            </p:cNvSpPr>
            <p:nvPr/>
          </p:nvSpPr>
          <p:spPr bwMode="auto">
            <a:xfrm>
              <a:off x="7885113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72"/>
            <p:cNvSpPr>
              <a:spLocks noChangeShapeType="1"/>
            </p:cNvSpPr>
            <p:nvPr/>
          </p:nvSpPr>
          <p:spPr bwMode="auto">
            <a:xfrm>
              <a:off x="8101013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73"/>
            <p:cNvSpPr>
              <a:spLocks noChangeShapeType="1"/>
            </p:cNvSpPr>
            <p:nvPr/>
          </p:nvSpPr>
          <p:spPr bwMode="auto">
            <a:xfrm>
              <a:off x="4427538" y="2185988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74"/>
            <p:cNvSpPr>
              <a:spLocks noChangeShapeType="1"/>
            </p:cNvSpPr>
            <p:nvPr/>
          </p:nvSpPr>
          <p:spPr bwMode="auto">
            <a:xfrm>
              <a:off x="4860926" y="2185988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>
              <a:off x="4211638" y="2401888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77"/>
            <p:cNvSpPr>
              <a:spLocks noChangeShapeType="1"/>
            </p:cNvSpPr>
            <p:nvPr/>
          </p:nvSpPr>
          <p:spPr bwMode="auto">
            <a:xfrm>
              <a:off x="4427538" y="2185988"/>
              <a:ext cx="4333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78"/>
            <p:cNvSpPr>
              <a:spLocks noChangeShapeType="1"/>
            </p:cNvSpPr>
            <p:nvPr/>
          </p:nvSpPr>
          <p:spPr bwMode="auto">
            <a:xfrm>
              <a:off x="4860926" y="2401888"/>
              <a:ext cx="36718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79"/>
            <p:cNvSpPr>
              <a:spLocks noChangeShapeType="1"/>
            </p:cNvSpPr>
            <p:nvPr/>
          </p:nvSpPr>
          <p:spPr bwMode="auto">
            <a:xfrm>
              <a:off x="4211638" y="2689225"/>
              <a:ext cx="2808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80"/>
            <p:cNvSpPr>
              <a:spLocks noChangeShapeType="1"/>
            </p:cNvSpPr>
            <p:nvPr/>
          </p:nvSpPr>
          <p:spPr bwMode="auto">
            <a:xfrm>
              <a:off x="4427538" y="2185988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81"/>
            <p:cNvSpPr>
              <a:spLocks noChangeShapeType="1"/>
            </p:cNvSpPr>
            <p:nvPr/>
          </p:nvSpPr>
          <p:spPr bwMode="auto">
            <a:xfrm>
              <a:off x="4427538" y="2185988"/>
              <a:ext cx="4333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85"/>
            <p:cNvSpPr>
              <a:spLocks noChangeShapeType="1"/>
            </p:cNvSpPr>
            <p:nvPr/>
          </p:nvSpPr>
          <p:spPr bwMode="auto">
            <a:xfrm>
              <a:off x="7451726" y="2473325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Line 86"/>
            <p:cNvSpPr>
              <a:spLocks noChangeShapeType="1"/>
            </p:cNvSpPr>
            <p:nvPr/>
          </p:nvSpPr>
          <p:spPr bwMode="auto">
            <a:xfrm>
              <a:off x="7019926" y="2473325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87"/>
            <p:cNvSpPr>
              <a:spLocks noChangeShapeType="1"/>
            </p:cNvSpPr>
            <p:nvPr/>
          </p:nvSpPr>
          <p:spPr bwMode="auto">
            <a:xfrm>
              <a:off x="7019926" y="2473325"/>
              <a:ext cx="4333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88"/>
            <p:cNvSpPr>
              <a:spLocks noChangeShapeType="1"/>
            </p:cNvSpPr>
            <p:nvPr/>
          </p:nvSpPr>
          <p:spPr bwMode="auto">
            <a:xfrm>
              <a:off x="8532813" y="1825625"/>
              <a:ext cx="0" cy="1223963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89"/>
            <p:cNvSpPr>
              <a:spLocks noChangeShapeType="1"/>
            </p:cNvSpPr>
            <p:nvPr/>
          </p:nvSpPr>
          <p:spPr bwMode="auto">
            <a:xfrm>
              <a:off x="8316913" y="18986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90"/>
            <p:cNvSpPr>
              <a:spLocks noChangeShapeType="1"/>
            </p:cNvSpPr>
            <p:nvPr/>
          </p:nvSpPr>
          <p:spPr bwMode="auto">
            <a:xfrm>
              <a:off x="8316913" y="1898650"/>
              <a:ext cx="215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91"/>
            <p:cNvSpPr>
              <a:spLocks noChangeShapeType="1"/>
            </p:cNvSpPr>
            <p:nvPr/>
          </p:nvSpPr>
          <p:spPr bwMode="auto">
            <a:xfrm>
              <a:off x="7451726" y="2689225"/>
              <a:ext cx="1081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92"/>
            <p:cNvSpPr>
              <a:spLocks noChangeShapeType="1"/>
            </p:cNvSpPr>
            <p:nvPr/>
          </p:nvSpPr>
          <p:spPr bwMode="auto">
            <a:xfrm>
              <a:off x="4211638" y="3049588"/>
              <a:ext cx="4321175" cy="0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93"/>
            <p:cNvSpPr>
              <a:spLocks noChangeShapeType="1"/>
            </p:cNvSpPr>
            <p:nvPr/>
          </p:nvSpPr>
          <p:spPr bwMode="auto">
            <a:xfrm>
              <a:off x="4211639" y="2978150"/>
              <a:ext cx="32416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94"/>
            <p:cNvSpPr>
              <a:spLocks noChangeShapeType="1"/>
            </p:cNvSpPr>
            <p:nvPr/>
          </p:nvSpPr>
          <p:spPr bwMode="auto">
            <a:xfrm>
              <a:off x="7452320" y="27622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95"/>
            <p:cNvSpPr>
              <a:spLocks noChangeShapeType="1"/>
            </p:cNvSpPr>
            <p:nvPr/>
          </p:nvSpPr>
          <p:spPr bwMode="auto">
            <a:xfrm>
              <a:off x="7450980" y="2762250"/>
              <a:ext cx="4333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96"/>
            <p:cNvSpPr>
              <a:spLocks noChangeShapeType="1"/>
            </p:cNvSpPr>
            <p:nvPr/>
          </p:nvSpPr>
          <p:spPr bwMode="auto">
            <a:xfrm>
              <a:off x="7884368" y="2762250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97"/>
            <p:cNvSpPr>
              <a:spLocks noChangeShapeType="1"/>
            </p:cNvSpPr>
            <p:nvPr/>
          </p:nvSpPr>
          <p:spPr bwMode="auto">
            <a:xfrm>
              <a:off x="7884368" y="2978150"/>
              <a:ext cx="64844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Text Box 100"/>
            <p:cNvSpPr txBox="1">
              <a:spLocks noChangeArrowheads="1"/>
            </p:cNvSpPr>
            <p:nvPr/>
          </p:nvSpPr>
          <p:spPr bwMode="auto">
            <a:xfrm>
              <a:off x="3708400" y="2114550"/>
              <a:ext cx="3365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eaLnBrk="1" hangingPunct="1"/>
              <a:r>
                <a:rPr lang="en-US" b="0">
                  <a:latin typeface="Arial" charset="0"/>
                </a:rPr>
                <a:t>S</a:t>
              </a:r>
              <a:endParaRPr lang="ru-RU" b="0">
                <a:latin typeface="Arial" charset="0"/>
              </a:endParaRPr>
            </a:p>
          </p:txBody>
        </p:sp>
        <p:sp>
          <p:nvSpPr>
            <p:cNvPr id="96" name="Text Box 101"/>
            <p:cNvSpPr txBox="1">
              <a:spLocks noChangeArrowheads="1"/>
            </p:cNvSpPr>
            <p:nvPr/>
          </p:nvSpPr>
          <p:spPr bwMode="auto">
            <a:xfrm>
              <a:off x="3635375" y="2401888"/>
              <a:ext cx="476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eaLnBrk="1" hangingPunct="1"/>
              <a:r>
                <a:rPr lang="en-US" b="0">
                  <a:latin typeface="Arial" charset="0"/>
                </a:rPr>
                <a:t>R1</a:t>
              </a:r>
              <a:endParaRPr lang="ru-RU" b="0">
                <a:latin typeface="Arial" charset="0"/>
              </a:endParaRPr>
            </a:p>
          </p:txBody>
        </p:sp>
        <p:sp>
          <p:nvSpPr>
            <p:cNvPr id="97" name="Line 111"/>
            <p:cNvSpPr>
              <a:spLocks noChangeShapeType="1"/>
            </p:cNvSpPr>
            <p:nvPr/>
          </p:nvSpPr>
          <p:spPr bwMode="auto">
            <a:xfrm>
              <a:off x="4427538" y="3043238"/>
              <a:ext cx="0" cy="287337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112"/>
            <p:cNvSpPr>
              <a:spLocks noChangeShapeType="1"/>
            </p:cNvSpPr>
            <p:nvPr/>
          </p:nvSpPr>
          <p:spPr bwMode="auto">
            <a:xfrm>
              <a:off x="7019925" y="3043238"/>
              <a:ext cx="0" cy="287337"/>
            </a:xfrm>
            <a:prstGeom prst="line">
              <a:avLst/>
            </a:prstGeom>
            <a:noFill/>
            <a:ln w="63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113"/>
            <p:cNvSpPr>
              <a:spLocks noChangeShapeType="1"/>
            </p:cNvSpPr>
            <p:nvPr/>
          </p:nvSpPr>
          <p:spPr bwMode="auto">
            <a:xfrm>
              <a:off x="4427538" y="3259138"/>
              <a:ext cx="2592387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Oval 128"/>
            <p:cNvSpPr>
              <a:spLocks noChangeArrowheads="1"/>
            </p:cNvSpPr>
            <p:nvPr/>
          </p:nvSpPr>
          <p:spPr bwMode="auto">
            <a:xfrm>
              <a:off x="4283075" y="2106613"/>
              <a:ext cx="720725" cy="360362"/>
            </a:xfrm>
            <a:prstGeom prst="ellipse">
              <a:avLst/>
            </a:prstGeom>
            <a:solidFill>
              <a:srgbClr val="00FF00">
                <a:alpha val="25098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" name="Oval 129"/>
            <p:cNvSpPr>
              <a:spLocks noChangeArrowheads="1"/>
            </p:cNvSpPr>
            <p:nvPr/>
          </p:nvSpPr>
          <p:spPr bwMode="auto">
            <a:xfrm>
              <a:off x="6875463" y="2393950"/>
              <a:ext cx="720725" cy="360363"/>
            </a:xfrm>
            <a:prstGeom prst="ellipse">
              <a:avLst/>
            </a:prstGeom>
            <a:solidFill>
              <a:srgbClr val="FF0000">
                <a:alpha val="25098"/>
              </a:srgbClr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Oval 130"/>
            <p:cNvSpPr>
              <a:spLocks noChangeArrowheads="1"/>
            </p:cNvSpPr>
            <p:nvPr/>
          </p:nvSpPr>
          <p:spPr bwMode="auto">
            <a:xfrm>
              <a:off x="7307659" y="2682875"/>
              <a:ext cx="720725" cy="360363"/>
            </a:xfrm>
            <a:prstGeom prst="ellipse">
              <a:avLst/>
            </a:prstGeom>
            <a:solidFill>
              <a:srgbClr val="0000FF">
                <a:alpha val="25098"/>
              </a:srgbClr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Text Box 102"/>
            <p:cNvSpPr txBox="1">
              <a:spLocks noChangeArrowheads="1"/>
            </p:cNvSpPr>
            <p:nvPr/>
          </p:nvSpPr>
          <p:spPr bwMode="auto">
            <a:xfrm>
              <a:off x="3635375" y="2682875"/>
              <a:ext cx="476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eaLnBrk="1" hangingPunct="1"/>
              <a:r>
                <a:rPr lang="en-US" b="0">
                  <a:latin typeface="Arial" charset="0"/>
                </a:rPr>
                <a:t>R2</a:t>
              </a:r>
              <a:endParaRPr lang="ru-RU" b="0">
                <a:latin typeface="Arial" charset="0"/>
              </a:endParaRPr>
            </a:p>
          </p:txBody>
        </p:sp>
      </p:grpSp>
      <p:cxnSp>
        <p:nvCxnSpPr>
          <p:cNvPr id="113" name="AutoShape 137"/>
          <p:cNvCxnSpPr>
            <a:cxnSpLocks noChangeShapeType="1"/>
            <a:endCxn id="102" idx="4"/>
          </p:cNvCxnSpPr>
          <p:nvPr/>
        </p:nvCxnSpPr>
        <p:spPr bwMode="auto">
          <a:xfrm flipV="1">
            <a:off x="2627313" y="3186113"/>
            <a:ext cx="5040312" cy="1573212"/>
          </a:xfrm>
          <a:prstGeom prst="bentConnector2">
            <a:avLst/>
          </a:prstGeom>
          <a:noFill/>
          <a:ln w="3175">
            <a:solidFill>
              <a:srgbClr val="96969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AutoShape 138"/>
          <p:cNvCxnSpPr>
            <a:cxnSpLocks noChangeShapeType="1"/>
            <a:stCxn id="12" idx="3"/>
            <a:endCxn id="101" idx="4"/>
          </p:cNvCxnSpPr>
          <p:nvPr/>
        </p:nvCxnSpPr>
        <p:spPr bwMode="auto">
          <a:xfrm flipV="1">
            <a:off x="2484438" y="2897188"/>
            <a:ext cx="4751387" cy="998537"/>
          </a:xfrm>
          <a:prstGeom prst="bentConnector2">
            <a:avLst/>
          </a:prstGeom>
          <a:noFill/>
          <a:ln w="3175">
            <a:solidFill>
              <a:srgbClr val="96969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AutoShape 139"/>
          <p:cNvCxnSpPr>
            <a:cxnSpLocks noChangeShapeType="1"/>
            <a:stCxn id="6" idx="3"/>
            <a:endCxn id="100" idx="4"/>
          </p:cNvCxnSpPr>
          <p:nvPr/>
        </p:nvCxnSpPr>
        <p:spPr bwMode="auto">
          <a:xfrm flipV="1">
            <a:off x="2627313" y="2609850"/>
            <a:ext cx="2016125" cy="638175"/>
          </a:xfrm>
          <a:prstGeom prst="bentConnector2">
            <a:avLst/>
          </a:prstGeom>
          <a:noFill/>
          <a:ln w="3175">
            <a:solidFill>
              <a:srgbClr val="96969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AutoShape 140"/>
          <p:cNvCxnSpPr>
            <a:cxnSpLocks noChangeShapeType="1"/>
            <a:stCxn id="7" idx="3"/>
            <a:endCxn id="14" idx="1"/>
          </p:cNvCxnSpPr>
          <p:nvPr/>
        </p:nvCxnSpPr>
        <p:spPr bwMode="auto">
          <a:xfrm flipV="1">
            <a:off x="2700338" y="3605213"/>
            <a:ext cx="2447925" cy="3175"/>
          </a:xfrm>
          <a:prstGeom prst="bentConnector3">
            <a:avLst>
              <a:gd name="adj1" fmla="val 49935"/>
            </a:avLst>
          </a:prstGeom>
          <a:noFill/>
          <a:ln w="3175">
            <a:solidFill>
              <a:srgbClr val="96969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Text Box 142"/>
          <p:cNvSpPr txBox="1">
            <a:spLocks noChangeArrowheads="1"/>
          </p:cNvSpPr>
          <p:nvPr/>
        </p:nvSpPr>
        <p:spPr bwMode="auto">
          <a:xfrm>
            <a:off x="3635375" y="4292600"/>
            <a:ext cx="34925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dirty="0" smtClean="0">
                <a:latin typeface="+mn-lt"/>
              </a:rPr>
              <a:t>Parallel assignments</a:t>
            </a:r>
            <a:endParaRPr lang="ru-RU" dirty="0">
              <a:latin typeface="+mn-lt"/>
            </a:endParaRPr>
          </a:p>
        </p:txBody>
      </p:sp>
      <p:sp>
        <p:nvSpPr>
          <p:cNvPr id="118" name="Rectangle 143"/>
          <p:cNvSpPr>
            <a:spLocks noChangeArrowheads="1"/>
          </p:cNvSpPr>
          <p:nvPr/>
        </p:nvSpPr>
        <p:spPr bwMode="auto">
          <a:xfrm>
            <a:off x="1476375" y="5732463"/>
            <a:ext cx="10080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19" name="AutoShape 144"/>
          <p:cNvCxnSpPr>
            <a:cxnSpLocks noChangeShapeType="1"/>
            <a:endCxn id="117" idx="1"/>
          </p:cNvCxnSpPr>
          <p:nvPr/>
        </p:nvCxnSpPr>
        <p:spPr bwMode="auto">
          <a:xfrm>
            <a:off x="2627313" y="4476750"/>
            <a:ext cx="1008062" cy="0"/>
          </a:xfrm>
          <a:prstGeom prst="straightConnector1">
            <a:avLst/>
          </a:prstGeom>
          <a:noFill/>
          <a:ln w="3175">
            <a:solidFill>
              <a:srgbClr val="96969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" name="Левая фигурная скобка 5"/>
          <p:cNvSpPr>
            <a:spLocks/>
          </p:cNvSpPr>
          <p:nvPr/>
        </p:nvSpPr>
        <p:spPr bwMode="auto">
          <a:xfrm>
            <a:off x="1331913" y="4365625"/>
            <a:ext cx="144462" cy="534988"/>
          </a:xfrm>
          <a:prstGeom prst="leftBrace">
            <a:avLst>
              <a:gd name="adj1" fmla="val 8281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1" name="Правая фигурная скобка 6"/>
          <p:cNvSpPr>
            <a:spLocks/>
          </p:cNvSpPr>
          <p:nvPr/>
        </p:nvSpPr>
        <p:spPr bwMode="auto">
          <a:xfrm>
            <a:off x="2486025" y="4365625"/>
            <a:ext cx="141288" cy="534988"/>
          </a:xfrm>
          <a:prstGeom prst="rightBrace">
            <a:avLst>
              <a:gd name="adj1" fmla="val 8397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" name="Slide Number Placeholder 1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930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Hardware model behavior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41438"/>
            <a:ext cx="89281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43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model-based test oracle</a:t>
            </a:r>
            <a:endParaRPr lang="ru-RU" dirty="0"/>
          </a:p>
        </p:txBody>
      </p:sp>
      <p:sp>
        <p:nvSpPr>
          <p:cNvPr id="106" name="Rectangle 3"/>
          <p:cNvSpPr>
            <a:spLocks noChangeArrowheads="1"/>
          </p:cNvSpPr>
          <p:nvPr/>
        </p:nvSpPr>
        <p:spPr bwMode="auto">
          <a:xfrm>
            <a:off x="4284663" y="1484313"/>
            <a:ext cx="2087562" cy="7207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0">
                <a:solidFill>
                  <a:schemeClr val="bg1"/>
                </a:solidFill>
                <a:latin typeface="Arial" charset="0"/>
                <a:cs typeface="Arial" charset="0"/>
              </a:rPr>
              <a:t>HDL</a:t>
            </a:r>
            <a:endParaRPr lang="ru-RU" sz="2400" b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7" name="Rectangle 4"/>
          <p:cNvSpPr>
            <a:spLocks noChangeArrowheads="1"/>
          </p:cNvSpPr>
          <p:nvPr/>
        </p:nvSpPr>
        <p:spPr bwMode="auto">
          <a:xfrm>
            <a:off x="3059113" y="2492375"/>
            <a:ext cx="4321175" cy="3313113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sz="1600" b="0" dirty="0" smtClean="0">
                <a:latin typeface="Arial" charset="0"/>
                <a:cs typeface="Arial" charset="0"/>
              </a:rPr>
              <a:t>Test oracle</a:t>
            </a:r>
            <a:endParaRPr lang="ru-RU" sz="1600" b="0" dirty="0">
              <a:latin typeface="Arial" charset="0"/>
              <a:cs typeface="Arial" charset="0"/>
            </a:endParaRPr>
          </a:p>
        </p:txBody>
      </p:sp>
      <p:cxnSp>
        <p:nvCxnSpPr>
          <p:cNvPr id="108" name="AutoShape 5"/>
          <p:cNvCxnSpPr>
            <a:cxnSpLocks noChangeShapeType="1"/>
            <a:stCxn id="106" idx="3"/>
            <a:endCxn id="113" idx="1"/>
          </p:cNvCxnSpPr>
          <p:nvPr/>
        </p:nvCxnSpPr>
        <p:spPr bwMode="auto">
          <a:xfrm>
            <a:off x="6372225" y="1844675"/>
            <a:ext cx="1476375" cy="11176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9" name="Rectangle 6"/>
          <p:cNvSpPr>
            <a:spLocks noChangeArrowheads="1"/>
          </p:cNvSpPr>
          <p:nvPr/>
        </p:nvSpPr>
        <p:spPr bwMode="auto">
          <a:xfrm>
            <a:off x="3201988" y="5013325"/>
            <a:ext cx="1800225" cy="647700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Reaction</a:t>
            </a:r>
          </a:p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comparators</a:t>
            </a:r>
            <a:endParaRPr lang="ru-RU" sz="1400" b="0" dirty="0">
              <a:latin typeface="Arial" charset="0"/>
              <a:cs typeface="Arial" charset="0"/>
            </a:endParaRPr>
          </a:p>
        </p:txBody>
      </p:sp>
      <p:sp>
        <p:nvSpPr>
          <p:cNvPr id="110" name="Rectangle 7"/>
          <p:cNvSpPr>
            <a:spLocks noChangeArrowheads="1"/>
          </p:cNvSpPr>
          <p:nvPr/>
        </p:nvSpPr>
        <p:spPr bwMode="auto">
          <a:xfrm>
            <a:off x="3201988" y="2962275"/>
            <a:ext cx="1800225" cy="647700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b="0" dirty="0" smtClean="0">
                <a:latin typeface="Arial" charset="0"/>
                <a:cs typeface="Arial" charset="0"/>
              </a:rPr>
              <a:t>Reference model</a:t>
            </a:r>
            <a:endParaRPr lang="ru-RU" sz="1400" b="0" dirty="0">
              <a:latin typeface="Arial" charset="0"/>
              <a:cs typeface="Arial" charset="0"/>
            </a:endParaRPr>
          </a:p>
        </p:txBody>
      </p:sp>
      <p:sp>
        <p:nvSpPr>
          <p:cNvPr id="111" name="Rectangle 8"/>
          <p:cNvSpPr>
            <a:spLocks noChangeArrowheads="1"/>
          </p:cNvSpPr>
          <p:nvPr/>
        </p:nvSpPr>
        <p:spPr bwMode="auto">
          <a:xfrm>
            <a:off x="3201988" y="3716338"/>
            <a:ext cx="1800225" cy="1152525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dirty="0" smtClean="0">
                <a:latin typeface="Arial" charset="0"/>
                <a:cs typeface="Arial" charset="0"/>
              </a:rPr>
              <a:t>Reaction arbiters</a:t>
            </a:r>
            <a:endParaRPr lang="ru-RU" sz="1400" b="0" dirty="0">
              <a:latin typeface="Arial" charset="0"/>
              <a:cs typeface="Arial" charset="0"/>
            </a:endParaRPr>
          </a:p>
        </p:txBody>
      </p:sp>
      <p:sp>
        <p:nvSpPr>
          <p:cNvPr id="112" name="Rectangle 9"/>
          <p:cNvSpPr>
            <a:spLocks noChangeArrowheads="1"/>
          </p:cNvSpPr>
          <p:nvPr/>
        </p:nvSpPr>
        <p:spPr bwMode="auto">
          <a:xfrm rot="-5400000">
            <a:off x="1243013" y="3987800"/>
            <a:ext cx="2698750" cy="647700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0" dirty="0" smtClean="0">
                <a:latin typeface="Arial" charset="0"/>
                <a:cs typeface="Arial" charset="0"/>
              </a:rPr>
              <a:t>Input interface adapters</a:t>
            </a:r>
            <a:endParaRPr lang="ru-RU" sz="1200" b="0" dirty="0">
              <a:latin typeface="Arial" charset="0"/>
              <a:cs typeface="Arial" charset="0"/>
            </a:endParaRPr>
          </a:p>
        </p:txBody>
      </p:sp>
      <p:sp>
        <p:nvSpPr>
          <p:cNvPr id="113" name="Rectangle 10"/>
          <p:cNvSpPr>
            <a:spLocks noChangeArrowheads="1"/>
          </p:cNvSpPr>
          <p:nvPr/>
        </p:nvSpPr>
        <p:spPr bwMode="auto">
          <a:xfrm rot="5400000">
            <a:off x="6499225" y="3987800"/>
            <a:ext cx="2698750" cy="647700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0" dirty="0" smtClean="0">
                <a:latin typeface="Arial" charset="0"/>
                <a:cs typeface="Arial" charset="0"/>
              </a:rPr>
              <a:t>Output interface adapters</a:t>
            </a:r>
            <a:endParaRPr lang="ru-RU" sz="1200" b="0" dirty="0">
              <a:latin typeface="Arial" charset="0"/>
              <a:cs typeface="Arial" charset="0"/>
            </a:endParaRPr>
          </a:p>
        </p:txBody>
      </p:sp>
      <p:cxnSp>
        <p:nvCxnSpPr>
          <p:cNvPr id="114" name="AutoShape 11"/>
          <p:cNvCxnSpPr>
            <a:cxnSpLocks noChangeShapeType="1"/>
            <a:stCxn id="112" idx="3"/>
            <a:endCxn id="106" idx="1"/>
          </p:cNvCxnSpPr>
          <p:nvPr/>
        </p:nvCxnSpPr>
        <p:spPr bwMode="auto">
          <a:xfrm rot="5400000" flipH="1" flipV="1">
            <a:off x="2879726" y="1557337"/>
            <a:ext cx="1117600" cy="16922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Oval 12"/>
          <p:cNvSpPr>
            <a:spLocks noChangeArrowheads="1"/>
          </p:cNvSpPr>
          <p:nvPr/>
        </p:nvSpPr>
        <p:spPr bwMode="auto">
          <a:xfrm>
            <a:off x="1403350" y="3811588"/>
            <a:ext cx="360363" cy="336550"/>
          </a:xfrm>
          <a:prstGeom prst="ellipse">
            <a:avLst/>
          </a:prstGeom>
          <a:solidFill>
            <a:srgbClr val="00FF00">
              <a:alpha val="50195"/>
            </a:srgbClr>
          </a:solidFill>
          <a:ln w="12700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6" name="Oval 13"/>
          <p:cNvSpPr>
            <a:spLocks noChangeArrowheads="1"/>
          </p:cNvSpPr>
          <p:nvPr/>
        </p:nvSpPr>
        <p:spPr bwMode="auto">
          <a:xfrm>
            <a:off x="539750" y="3811588"/>
            <a:ext cx="360363" cy="336550"/>
          </a:xfrm>
          <a:prstGeom prst="ellipse">
            <a:avLst/>
          </a:prstGeom>
          <a:solidFill>
            <a:srgbClr val="00FF00">
              <a:alpha val="50195"/>
            </a:srgbClr>
          </a:solidFill>
          <a:ln w="12700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7" name="Oval 14"/>
          <p:cNvSpPr>
            <a:spLocks noChangeArrowheads="1"/>
          </p:cNvSpPr>
          <p:nvPr/>
        </p:nvSpPr>
        <p:spPr bwMode="auto">
          <a:xfrm>
            <a:off x="971550" y="3811588"/>
            <a:ext cx="360363" cy="336550"/>
          </a:xfrm>
          <a:prstGeom prst="ellipse">
            <a:avLst/>
          </a:prstGeom>
          <a:solidFill>
            <a:srgbClr val="00FF00">
              <a:alpha val="50195"/>
            </a:srgbClr>
          </a:solidFill>
          <a:ln w="12700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8" name="Rectangle 15"/>
          <p:cNvSpPr>
            <a:spLocks noChangeArrowheads="1"/>
          </p:cNvSpPr>
          <p:nvPr/>
        </p:nvSpPr>
        <p:spPr bwMode="auto">
          <a:xfrm>
            <a:off x="468313" y="4148138"/>
            <a:ext cx="13684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b="0" dirty="0" smtClean="0">
                <a:latin typeface="Arial" charset="0"/>
                <a:cs typeface="Arial" charset="0"/>
              </a:rPr>
              <a:t>Stimuli</a:t>
            </a:r>
            <a:endParaRPr lang="ru-RU" sz="1600" b="0" dirty="0">
              <a:latin typeface="Arial" charset="0"/>
              <a:cs typeface="Arial" charset="0"/>
            </a:endParaRPr>
          </a:p>
        </p:txBody>
      </p:sp>
      <p:sp>
        <p:nvSpPr>
          <p:cNvPr id="119" name="Line 16"/>
          <p:cNvSpPr>
            <a:spLocks noChangeShapeType="1"/>
          </p:cNvSpPr>
          <p:nvPr/>
        </p:nvSpPr>
        <p:spPr bwMode="auto">
          <a:xfrm>
            <a:off x="1763713" y="40052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" name="Oval 17"/>
          <p:cNvSpPr>
            <a:spLocks noChangeArrowheads="1"/>
          </p:cNvSpPr>
          <p:nvPr/>
        </p:nvSpPr>
        <p:spPr bwMode="auto">
          <a:xfrm>
            <a:off x="6588125" y="4552950"/>
            <a:ext cx="360363" cy="3365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1" name="Oval 18"/>
          <p:cNvSpPr>
            <a:spLocks noChangeArrowheads="1"/>
          </p:cNvSpPr>
          <p:nvPr/>
        </p:nvSpPr>
        <p:spPr bwMode="auto">
          <a:xfrm>
            <a:off x="5724525" y="4552950"/>
            <a:ext cx="360363" cy="3365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" name="Oval 19"/>
          <p:cNvSpPr>
            <a:spLocks noChangeArrowheads="1"/>
          </p:cNvSpPr>
          <p:nvPr/>
        </p:nvSpPr>
        <p:spPr bwMode="auto">
          <a:xfrm>
            <a:off x="6156325" y="4552950"/>
            <a:ext cx="360363" cy="33655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" name="Rectangle 20"/>
          <p:cNvSpPr>
            <a:spLocks noChangeArrowheads="1"/>
          </p:cNvSpPr>
          <p:nvPr/>
        </p:nvSpPr>
        <p:spPr bwMode="auto">
          <a:xfrm>
            <a:off x="5653088" y="5033963"/>
            <a:ext cx="13684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b="0" dirty="0" smtClean="0">
                <a:latin typeface="Arial" charset="0"/>
                <a:cs typeface="Arial" charset="0"/>
              </a:rPr>
              <a:t>HDL-</a:t>
            </a:r>
            <a:r>
              <a:rPr lang="en-US" sz="1600" dirty="0" smtClean="0">
                <a:latin typeface="Arial" charset="0"/>
                <a:cs typeface="Arial" charset="0"/>
              </a:rPr>
              <a:t>model</a:t>
            </a:r>
          </a:p>
          <a:p>
            <a:pPr algn="ctr"/>
            <a:r>
              <a:rPr lang="en-US" sz="1600" b="0" dirty="0" smtClean="0">
                <a:latin typeface="Arial" charset="0"/>
                <a:cs typeface="Arial" charset="0"/>
              </a:rPr>
              <a:t>reactions</a:t>
            </a:r>
            <a:endParaRPr lang="ru-RU" sz="1600" b="0" dirty="0">
              <a:latin typeface="Arial" charset="0"/>
              <a:cs typeface="Arial" charset="0"/>
            </a:endParaRPr>
          </a:p>
        </p:txBody>
      </p:sp>
      <p:sp>
        <p:nvSpPr>
          <p:cNvPr id="124" name="Oval 21"/>
          <p:cNvSpPr>
            <a:spLocks noChangeArrowheads="1"/>
          </p:cNvSpPr>
          <p:nvPr/>
        </p:nvSpPr>
        <p:spPr bwMode="auto">
          <a:xfrm>
            <a:off x="6588125" y="3668713"/>
            <a:ext cx="360363" cy="336550"/>
          </a:xfrm>
          <a:prstGeom prst="ellipse">
            <a:avLst/>
          </a:prstGeom>
          <a:solidFill>
            <a:srgbClr val="3366FF">
              <a:alpha val="50195"/>
            </a:srgbClr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5" name="Oval 22"/>
          <p:cNvSpPr>
            <a:spLocks noChangeArrowheads="1"/>
          </p:cNvSpPr>
          <p:nvPr/>
        </p:nvSpPr>
        <p:spPr bwMode="auto">
          <a:xfrm>
            <a:off x="5724525" y="3668713"/>
            <a:ext cx="360363" cy="336550"/>
          </a:xfrm>
          <a:prstGeom prst="ellipse">
            <a:avLst/>
          </a:prstGeom>
          <a:solidFill>
            <a:srgbClr val="3366FF">
              <a:alpha val="50195"/>
            </a:srgbClr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6" name="Oval 23"/>
          <p:cNvSpPr>
            <a:spLocks noChangeArrowheads="1"/>
          </p:cNvSpPr>
          <p:nvPr/>
        </p:nvSpPr>
        <p:spPr bwMode="auto">
          <a:xfrm>
            <a:off x="6156325" y="3668713"/>
            <a:ext cx="360363" cy="336550"/>
          </a:xfrm>
          <a:prstGeom prst="ellipse">
            <a:avLst/>
          </a:prstGeom>
          <a:solidFill>
            <a:srgbClr val="3366FF">
              <a:alpha val="50195"/>
            </a:srgbClr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7" name="Rectangle 24"/>
          <p:cNvSpPr>
            <a:spLocks noChangeArrowheads="1"/>
          </p:cNvSpPr>
          <p:nvPr/>
        </p:nvSpPr>
        <p:spPr bwMode="auto">
          <a:xfrm>
            <a:off x="5653088" y="3068638"/>
            <a:ext cx="1368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  <a:cs typeface="Arial" charset="0"/>
              </a:rPr>
              <a:t>Reference model</a:t>
            </a:r>
          </a:p>
          <a:p>
            <a:pPr algn="ctr"/>
            <a:r>
              <a:rPr lang="en-US" sz="1600" dirty="0" smtClean="0">
                <a:latin typeface="Arial" charset="0"/>
                <a:cs typeface="Arial" charset="0"/>
              </a:rPr>
              <a:t>reactions</a:t>
            </a:r>
            <a:endParaRPr lang="ru-RU" sz="1600" b="0" dirty="0">
              <a:latin typeface="Arial" charset="0"/>
              <a:cs typeface="Arial" charset="0"/>
            </a:endParaRPr>
          </a:p>
        </p:txBody>
      </p:sp>
      <p:sp>
        <p:nvSpPr>
          <p:cNvPr id="128" name="Line 25"/>
          <p:cNvSpPr>
            <a:spLocks noChangeShapeType="1"/>
          </p:cNvSpPr>
          <p:nvPr/>
        </p:nvSpPr>
        <p:spPr bwMode="auto">
          <a:xfrm flipH="1">
            <a:off x="7019925" y="47244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9" name="Line 26"/>
          <p:cNvSpPr>
            <a:spLocks noChangeShapeType="1"/>
          </p:cNvSpPr>
          <p:nvPr/>
        </p:nvSpPr>
        <p:spPr bwMode="auto">
          <a:xfrm flipH="1">
            <a:off x="5003800" y="386080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0" name="Line 27"/>
          <p:cNvSpPr>
            <a:spLocks noChangeShapeType="1"/>
          </p:cNvSpPr>
          <p:nvPr/>
        </p:nvSpPr>
        <p:spPr bwMode="auto">
          <a:xfrm flipH="1">
            <a:off x="5003800" y="472440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1" name="Line 28"/>
          <p:cNvSpPr>
            <a:spLocks noChangeShapeType="1"/>
          </p:cNvSpPr>
          <p:nvPr/>
        </p:nvSpPr>
        <p:spPr bwMode="auto">
          <a:xfrm>
            <a:off x="5003800" y="3284538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2" name="AutoShape 29"/>
          <p:cNvCxnSpPr>
            <a:cxnSpLocks noChangeShapeType="1"/>
            <a:stCxn id="125" idx="4"/>
            <a:endCxn id="120" idx="0"/>
          </p:cNvCxnSpPr>
          <p:nvPr/>
        </p:nvCxnSpPr>
        <p:spPr bwMode="auto">
          <a:xfrm rot="16200000" flipH="1">
            <a:off x="6063456" y="3847307"/>
            <a:ext cx="547687" cy="863600"/>
          </a:xfrm>
          <a:prstGeom prst="curvedConnector3">
            <a:avLst>
              <a:gd name="adj1" fmla="val 49856"/>
            </a:avLst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AutoShape 30"/>
          <p:cNvCxnSpPr>
            <a:cxnSpLocks noChangeShapeType="1"/>
            <a:stCxn id="124" idx="4"/>
            <a:endCxn id="121" idx="0"/>
          </p:cNvCxnSpPr>
          <p:nvPr/>
        </p:nvCxnSpPr>
        <p:spPr bwMode="auto">
          <a:xfrm rot="5400000">
            <a:off x="6063456" y="3847307"/>
            <a:ext cx="547687" cy="863600"/>
          </a:xfrm>
          <a:prstGeom prst="curvedConnector3">
            <a:avLst>
              <a:gd name="adj1" fmla="val 49856"/>
            </a:avLst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AutoShape 31"/>
          <p:cNvCxnSpPr>
            <a:cxnSpLocks noChangeShapeType="1"/>
            <a:stCxn id="126" idx="4"/>
            <a:endCxn id="122" idx="0"/>
          </p:cNvCxnSpPr>
          <p:nvPr/>
        </p:nvCxnSpPr>
        <p:spPr bwMode="auto">
          <a:xfrm rot="5400000">
            <a:off x="6063456" y="4279107"/>
            <a:ext cx="547687" cy="0"/>
          </a:xfrm>
          <a:prstGeom prst="straightConnector1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Line 32"/>
          <p:cNvSpPr>
            <a:spLocks noChangeShapeType="1"/>
          </p:cNvSpPr>
          <p:nvPr/>
        </p:nvSpPr>
        <p:spPr bwMode="auto">
          <a:xfrm>
            <a:off x="3563938" y="48688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6" name="Line 33"/>
          <p:cNvSpPr>
            <a:spLocks noChangeShapeType="1"/>
          </p:cNvSpPr>
          <p:nvPr/>
        </p:nvSpPr>
        <p:spPr bwMode="auto">
          <a:xfrm>
            <a:off x="4572000" y="48688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7" name="Line 34"/>
          <p:cNvSpPr>
            <a:spLocks noChangeShapeType="1"/>
          </p:cNvSpPr>
          <p:nvPr/>
        </p:nvSpPr>
        <p:spPr bwMode="auto">
          <a:xfrm>
            <a:off x="4068763" y="56610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2016125" y="2708275"/>
            <a:ext cx="2087563" cy="1296988"/>
            <a:chOff x="2015728" y="2708920"/>
            <a:chExt cx="2087959" cy="1296344"/>
          </a:xfrm>
        </p:grpSpPr>
        <p:cxnSp>
          <p:nvCxnSpPr>
            <p:cNvPr id="139" name="Прямая соединительная линия 2"/>
            <p:cNvCxnSpPr>
              <a:cxnSpLocks noChangeShapeType="1"/>
            </p:cNvCxnSpPr>
            <p:nvPr/>
          </p:nvCxnSpPr>
          <p:spPr bwMode="auto">
            <a:xfrm flipV="1">
              <a:off x="2015728" y="2708920"/>
              <a:ext cx="0" cy="12963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Прямая соединительная линия 4"/>
            <p:cNvCxnSpPr>
              <a:cxnSpLocks noChangeShapeType="1"/>
            </p:cNvCxnSpPr>
            <p:nvPr/>
          </p:nvCxnSpPr>
          <p:spPr bwMode="auto">
            <a:xfrm>
              <a:off x="2015728" y="2708920"/>
              <a:ext cx="2087959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Прямая со стрелкой 6"/>
            <p:cNvCxnSpPr>
              <a:cxnSpLocks noChangeShapeType="1"/>
              <a:endCxn id="110" idx="0"/>
            </p:cNvCxnSpPr>
            <p:nvPr/>
          </p:nvCxnSpPr>
          <p:spPr bwMode="auto">
            <a:xfrm flipH="1">
              <a:off x="4102101" y="2708920"/>
              <a:ext cx="1586" cy="25335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2" name="Slide Number Placeholder 1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006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7" grpId="0" animBg="1"/>
      <p:bldP spid="118" grpId="0"/>
      <p:bldP spid="119" grpId="0" animBg="1"/>
      <p:bldP spid="120" grpId="0" animBg="1"/>
      <p:bldP spid="121" grpId="0" animBg="1"/>
      <p:bldP spid="122" grpId="0" animBg="1"/>
      <p:bldP spid="123" grpId="0"/>
      <p:bldP spid="124" grpId="0" animBg="1"/>
      <p:bldP spid="125" grpId="0" animBg="1"/>
      <p:bldP spid="126" grpId="0" animBg="1"/>
      <p:bldP spid="127" grpId="0"/>
      <p:bldP spid="128" grpId="0" animBg="1"/>
      <p:bldP spid="129" grpId="0" animBg="1"/>
      <p:bldP spid="130" grpId="0" animBg="1"/>
      <p:bldP spid="131" grpId="0" animBg="1"/>
      <p:bldP spid="135" grpId="0" animBg="1"/>
      <p:bldP spid="136" grpId="0" animBg="1"/>
      <p:bldP spid="1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3850" y="2349500"/>
            <a:ext cx="8496300" cy="143986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correctness checking</a:t>
            </a: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23850" y="3860800"/>
            <a:ext cx="8496300" cy="1439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52978" y="5300663"/>
            <a:ext cx="29751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algn="r" eaLnBrk="1" hangingPunct="1"/>
            <a:r>
              <a:rPr lang="en-US" sz="3200" b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Time restrictions</a:t>
            </a:r>
            <a:endParaRPr lang="ru-RU" sz="3200" b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062583" y="1700213"/>
            <a:ext cx="37575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algn="r" eaLnBrk="1" hangingPunct="1"/>
            <a:r>
              <a:rPr lang="en-US" sz="3200" b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Functional properties</a:t>
            </a:r>
            <a:endParaRPr lang="ru-RU" sz="3200" b="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8313" y="2419350"/>
            <a:ext cx="7931150" cy="3889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Set of reactions is correct</a:t>
            </a:r>
          </a:p>
          <a:p>
            <a:endParaRPr lang="en-US" sz="1200" dirty="0" smtClean="0"/>
          </a:p>
          <a:p>
            <a:r>
              <a:rPr lang="en-US" sz="2800" dirty="0" smtClean="0"/>
              <a:t>Each reaction is correct</a:t>
            </a:r>
          </a:p>
          <a:p>
            <a:endParaRPr lang="en-US" sz="1200" dirty="0" smtClean="0"/>
          </a:p>
          <a:p>
            <a:r>
              <a:rPr lang="en-US" sz="2800" dirty="0" smtClean="0"/>
              <a:t>Reaction order is correct</a:t>
            </a:r>
          </a:p>
          <a:p>
            <a:endParaRPr lang="en-US" sz="1200" dirty="0" smtClean="0"/>
          </a:p>
          <a:p>
            <a:r>
              <a:rPr lang="en-US" sz="2800" dirty="0" smtClean="0"/>
              <a:t>Delays between reactions are correct</a:t>
            </a:r>
          </a:p>
          <a:p>
            <a:endParaRPr lang="ru-RU" sz="28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41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Cycle-accurate checking</a:t>
            </a:r>
            <a:endParaRPr lang="ru-RU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87450" y="4318000"/>
            <a:ext cx="2014538" cy="217488"/>
            <a:chOff x="3698" y="1797"/>
            <a:chExt cx="1269" cy="137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76288" y="3813175"/>
            <a:ext cx="17287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b="0">
              <a:latin typeface="Aria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2917825" y="4318000"/>
            <a:ext cx="2014538" cy="217488"/>
            <a:chOff x="3698" y="1797"/>
            <a:chExt cx="1269" cy="137"/>
          </a:xfrm>
        </p:grpSpPr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4" name="Line 29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33" name="Group 38"/>
          <p:cNvGrpSpPr>
            <a:grpSpLocks/>
          </p:cNvGrpSpPr>
          <p:nvPr/>
        </p:nvGrpSpPr>
        <p:grpSpPr bwMode="auto">
          <a:xfrm>
            <a:off x="4645025" y="4316413"/>
            <a:ext cx="2014538" cy="217487"/>
            <a:chOff x="3698" y="1797"/>
            <a:chExt cx="1269" cy="137"/>
          </a:xfrm>
        </p:grpSpPr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47" name="Group 52"/>
          <p:cNvGrpSpPr>
            <a:grpSpLocks/>
          </p:cNvGrpSpPr>
          <p:nvPr/>
        </p:nvGrpSpPr>
        <p:grpSpPr bwMode="auto">
          <a:xfrm>
            <a:off x="6373813" y="4318000"/>
            <a:ext cx="2014537" cy="217488"/>
            <a:chOff x="3698" y="1797"/>
            <a:chExt cx="1269" cy="137"/>
          </a:xfrm>
        </p:grpSpPr>
        <p:sp>
          <p:nvSpPr>
            <p:cNvPr id="48" name="Line 53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9" name="Line 54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0" name="Line 55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1" name="Line 56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2" name="Line 57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3" name="Line 58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4" name="Line 59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5" name="Line 60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6" name="Line 61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7" name="Line 62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8" name="Line 63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9" name="Line 64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0" name="Line 65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1" name="Group 66"/>
          <p:cNvGrpSpPr>
            <a:grpSpLocks/>
          </p:cNvGrpSpPr>
          <p:nvPr/>
        </p:nvGrpSpPr>
        <p:grpSpPr bwMode="auto">
          <a:xfrm>
            <a:off x="4622800" y="4894263"/>
            <a:ext cx="2016125" cy="217487"/>
            <a:chOff x="612" y="1797"/>
            <a:chExt cx="1270" cy="137"/>
          </a:xfrm>
        </p:grpSpPr>
        <p:sp>
          <p:nvSpPr>
            <p:cNvPr id="62" name="Line 67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3" name="Line 68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4" name="Line 69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5" name="Line 70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6" name="Line 71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7" name="Group 72"/>
          <p:cNvGrpSpPr>
            <a:grpSpLocks/>
          </p:cNvGrpSpPr>
          <p:nvPr/>
        </p:nvGrpSpPr>
        <p:grpSpPr bwMode="auto">
          <a:xfrm>
            <a:off x="6372225" y="4894263"/>
            <a:ext cx="2016125" cy="217487"/>
            <a:chOff x="612" y="1797"/>
            <a:chExt cx="1270" cy="137"/>
          </a:xfrm>
        </p:grpSpPr>
        <p:sp>
          <p:nvSpPr>
            <p:cNvPr id="68" name="Line 73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9" name="Line 74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0" name="Line 75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1" name="Line 76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2" name="Line 77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73" name="Line 78"/>
          <p:cNvSpPr>
            <a:spLocks noChangeShapeType="1"/>
          </p:cNvSpPr>
          <p:nvPr/>
        </p:nvSpPr>
        <p:spPr bwMode="auto">
          <a:xfrm>
            <a:off x="1166813" y="5110163"/>
            <a:ext cx="3455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" name="Line 79"/>
          <p:cNvSpPr>
            <a:spLocks noChangeShapeType="1"/>
          </p:cNvSpPr>
          <p:nvPr/>
        </p:nvSpPr>
        <p:spPr bwMode="auto">
          <a:xfrm flipV="1">
            <a:off x="1187450" y="4821238"/>
            <a:ext cx="7200900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" name="Oval 81"/>
          <p:cNvSpPr>
            <a:spLocks noChangeArrowheads="1"/>
          </p:cNvSpPr>
          <p:nvPr/>
        </p:nvSpPr>
        <p:spPr bwMode="auto">
          <a:xfrm>
            <a:off x="5003800" y="5037138"/>
            <a:ext cx="431800" cy="360362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sp>
        <p:nvSpPr>
          <p:cNvPr id="76" name="Text Box 83"/>
          <p:cNvSpPr txBox="1">
            <a:spLocks noChangeArrowheads="1"/>
          </p:cNvSpPr>
          <p:nvPr/>
        </p:nvSpPr>
        <p:spPr bwMode="auto">
          <a:xfrm>
            <a:off x="468313" y="3814763"/>
            <a:ext cx="27408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Reactions of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HDL-model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7" name="Text Box 85"/>
          <p:cNvSpPr txBox="1">
            <a:spLocks noChangeArrowheads="1"/>
          </p:cNvSpPr>
          <p:nvPr/>
        </p:nvSpPr>
        <p:spPr bwMode="auto">
          <a:xfrm>
            <a:off x="469900" y="1700213"/>
            <a:ext cx="3026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Reference model reactions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8" name="Text Box 86"/>
          <p:cNvSpPr txBox="1">
            <a:spLocks noChangeArrowheads="1"/>
          </p:cNvSpPr>
          <p:nvPr/>
        </p:nvSpPr>
        <p:spPr bwMode="auto">
          <a:xfrm>
            <a:off x="468313" y="2132013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(R1);</a:t>
            </a:r>
          </a:p>
        </p:txBody>
      </p:sp>
      <p:sp>
        <p:nvSpPr>
          <p:cNvPr id="79" name="Text Box 87"/>
          <p:cNvSpPr txBox="1">
            <a:spLocks noChangeArrowheads="1"/>
          </p:cNvSpPr>
          <p:nvPr/>
        </p:nvSpPr>
        <p:spPr bwMode="auto">
          <a:xfrm>
            <a:off x="468313" y="2989263"/>
            <a:ext cx="141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(R2);</a:t>
            </a:r>
          </a:p>
        </p:txBody>
      </p:sp>
      <p:sp>
        <p:nvSpPr>
          <p:cNvPr id="80" name="Text Box 89"/>
          <p:cNvSpPr txBox="1">
            <a:spLocks noChangeArrowheads="1"/>
          </p:cNvSpPr>
          <p:nvPr/>
        </p:nvSpPr>
        <p:spPr bwMode="auto">
          <a:xfrm>
            <a:off x="469900" y="2551113"/>
            <a:ext cx="14366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delay</a:t>
            </a:r>
            <a:r>
              <a:rPr lang="en-US" b="0">
                <a:latin typeface="Courier New" pitchFamily="49" charset="0"/>
              </a:rPr>
              <a:t>(3)</a:t>
            </a:r>
            <a:endParaRPr lang="ru-RU" b="0">
              <a:latin typeface="Courier New" pitchFamily="49" charset="0"/>
            </a:endParaRPr>
          </a:p>
        </p:txBody>
      </p:sp>
      <p:cxnSp>
        <p:nvCxnSpPr>
          <p:cNvPr id="81" name="AutoShape 100"/>
          <p:cNvCxnSpPr>
            <a:cxnSpLocks noChangeShapeType="1"/>
            <a:stCxn id="78" idx="3"/>
            <a:endCxn id="93" idx="0"/>
          </p:cNvCxnSpPr>
          <p:nvPr/>
        </p:nvCxnSpPr>
        <p:spPr bwMode="auto">
          <a:xfrm>
            <a:off x="1881188" y="2316163"/>
            <a:ext cx="3338512" cy="1425575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AutoShape 101"/>
          <p:cNvCxnSpPr>
            <a:cxnSpLocks noChangeShapeType="1"/>
            <a:stCxn id="79" idx="3"/>
            <a:endCxn id="97" idx="0"/>
          </p:cNvCxnSpPr>
          <p:nvPr/>
        </p:nvCxnSpPr>
        <p:spPr bwMode="auto">
          <a:xfrm>
            <a:off x="1881188" y="3173413"/>
            <a:ext cx="5067300" cy="568325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Oval 117"/>
          <p:cNvSpPr>
            <a:spLocks noChangeArrowheads="1"/>
          </p:cNvSpPr>
          <p:nvPr/>
        </p:nvSpPr>
        <p:spPr bwMode="auto">
          <a:xfrm>
            <a:off x="5003800" y="3816350"/>
            <a:ext cx="433388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sp>
        <p:nvSpPr>
          <p:cNvPr id="84" name="Oval 119"/>
          <p:cNvSpPr>
            <a:spLocks noChangeArrowheads="1"/>
          </p:cNvSpPr>
          <p:nvPr/>
        </p:nvSpPr>
        <p:spPr bwMode="auto">
          <a:xfrm>
            <a:off x="6732588" y="4967288"/>
            <a:ext cx="431800" cy="360362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grpSp>
        <p:nvGrpSpPr>
          <p:cNvPr id="85" name="Group 140"/>
          <p:cNvGrpSpPr>
            <a:grpSpLocks/>
          </p:cNvGrpSpPr>
          <p:nvPr/>
        </p:nvGrpSpPr>
        <p:grpSpPr bwMode="auto">
          <a:xfrm>
            <a:off x="4005263" y="5567363"/>
            <a:ext cx="960437" cy="623887"/>
            <a:chOff x="3463" y="3526"/>
            <a:chExt cx="711" cy="393"/>
          </a:xfrm>
        </p:grpSpPr>
        <p:sp>
          <p:nvSpPr>
            <p:cNvPr id="86" name="AutoShape 130"/>
            <p:cNvSpPr>
              <a:spLocks noChangeArrowheads="1"/>
            </p:cNvSpPr>
            <p:nvPr/>
          </p:nvSpPr>
          <p:spPr bwMode="auto">
            <a:xfrm>
              <a:off x="3705" y="3526"/>
              <a:ext cx="205" cy="191"/>
            </a:xfrm>
            <a:prstGeom prst="flowChartDecision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0">
                <a:latin typeface="Arial" charset="0"/>
              </a:endParaRPr>
            </a:p>
          </p:txBody>
        </p:sp>
        <p:sp>
          <p:nvSpPr>
            <p:cNvPr id="87" name="Line 131"/>
            <p:cNvSpPr>
              <a:spLocks noChangeShapeType="1"/>
            </p:cNvSpPr>
            <p:nvPr/>
          </p:nvSpPr>
          <p:spPr bwMode="auto">
            <a:xfrm>
              <a:off x="360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88" name="Line 132"/>
            <p:cNvSpPr>
              <a:spLocks noChangeShapeType="1"/>
            </p:cNvSpPr>
            <p:nvPr/>
          </p:nvSpPr>
          <p:spPr bwMode="auto">
            <a:xfrm flipH="1">
              <a:off x="3603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89" name="Line 133"/>
            <p:cNvSpPr>
              <a:spLocks noChangeShapeType="1"/>
            </p:cNvSpPr>
            <p:nvPr/>
          </p:nvSpPr>
          <p:spPr bwMode="auto">
            <a:xfrm flipH="1">
              <a:off x="3910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0" name="Text Box 135"/>
            <p:cNvSpPr txBox="1">
              <a:spLocks noChangeArrowheads="1"/>
            </p:cNvSpPr>
            <p:nvPr/>
          </p:nvSpPr>
          <p:spPr bwMode="auto">
            <a:xfrm>
              <a:off x="3463" y="3688"/>
              <a:ext cx="2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009900"/>
                  </a:solidFill>
                  <a:latin typeface="Arial" charset="0"/>
                  <a:sym typeface="Wingdings 2" pitchFamily="18" charset="2"/>
                </a:rPr>
                <a:t></a:t>
              </a:r>
              <a:endParaRPr lang="ru-RU">
                <a:solidFill>
                  <a:srgbClr val="0099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91" name="Rectangle 136"/>
            <p:cNvSpPr>
              <a:spLocks noChangeArrowheads="1"/>
            </p:cNvSpPr>
            <p:nvPr/>
          </p:nvSpPr>
          <p:spPr bwMode="auto">
            <a:xfrm>
              <a:off x="3869" y="3688"/>
              <a:ext cx="3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CC0000"/>
                  </a:solidFill>
                  <a:latin typeface="Arial" charset="0"/>
                  <a:sym typeface="Wingdings 2" pitchFamily="18" charset="2"/>
                </a:rPr>
                <a:t>✕</a:t>
              </a:r>
              <a:endParaRPr lang="ru-RU">
                <a:solidFill>
                  <a:srgbClr val="CC00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92" name="Line 137"/>
            <p:cNvSpPr>
              <a:spLocks noChangeShapeType="1"/>
            </p:cNvSpPr>
            <p:nvPr/>
          </p:nvSpPr>
          <p:spPr bwMode="auto">
            <a:xfrm>
              <a:off x="401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</p:grpSp>
      <p:sp>
        <p:nvSpPr>
          <p:cNvPr id="93" name="AutoShape 142"/>
          <p:cNvSpPr>
            <a:spLocks noChangeArrowheads="1"/>
          </p:cNvSpPr>
          <p:nvPr/>
        </p:nvSpPr>
        <p:spPr bwMode="auto">
          <a:xfrm>
            <a:off x="4859338" y="3741738"/>
            <a:ext cx="720725" cy="1728787"/>
          </a:xfrm>
          <a:prstGeom prst="roundRect">
            <a:avLst>
              <a:gd name="adj" fmla="val 50000"/>
            </a:avLst>
          </a:prstGeom>
          <a:solidFill>
            <a:srgbClr val="0000FF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94" name="AutoShape 143"/>
          <p:cNvCxnSpPr>
            <a:cxnSpLocks noChangeShapeType="1"/>
            <a:stCxn id="93" idx="1"/>
            <a:endCxn id="86" idx="0"/>
          </p:cNvCxnSpPr>
          <p:nvPr/>
        </p:nvCxnSpPr>
        <p:spPr bwMode="auto">
          <a:xfrm rot="10800000" flipV="1">
            <a:off x="4470400" y="4605338"/>
            <a:ext cx="388938" cy="962025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Text Box 145"/>
          <p:cNvSpPr txBox="1">
            <a:spLocks noChangeArrowheads="1"/>
          </p:cNvSpPr>
          <p:nvPr/>
        </p:nvSpPr>
        <p:spPr bwMode="auto">
          <a:xfrm>
            <a:off x="2336800" y="5702300"/>
            <a:ext cx="15144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1600" b="0" dirty="0" smtClean="0">
                <a:latin typeface="Arial" charset="0"/>
                <a:sym typeface="Symbol" pitchFamily="18" charset="2"/>
              </a:rPr>
              <a:t>Comparison</a:t>
            </a:r>
            <a:endParaRPr lang="en-US" sz="1600" b="0" dirty="0">
              <a:latin typeface="Arial" charset="0"/>
              <a:sym typeface="Symbol" pitchFamily="18" charset="2"/>
            </a:endParaRPr>
          </a:p>
        </p:txBody>
      </p:sp>
      <p:sp>
        <p:nvSpPr>
          <p:cNvPr id="96" name="Oval 119"/>
          <p:cNvSpPr>
            <a:spLocks noChangeArrowheads="1"/>
          </p:cNvSpPr>
          <p:nvPr/>
        </p:nvSpPr>
        <p:spPr bwMode="auto">
          <a:xfrm>
            <a:off x="6732588" y="3816350"/>
            <a:ext cx="431800" cy="360363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sp>
        <p:nvSpPr>
          <p:cNvPr id="97" name="AutoShape 142"/>
          <p:cNvSpPr>
            <a:spLocks noChangeArrowheads="1"/>
          </p:cNvSpPr>
          <p:nvPr/>
        </p:nvSpPr>
        <p:spPr bwMode="auto">
          <a:xfrm>
            <a:off x="6588125" y="3741738"/>
            <a:ext cx="720725" cy="1728787"/>
          </a:xfrm>
          <a:prstGeom prst="roundRect">
            <a:avLst>
              <a:gd name="adj" fmla="val 50000"/>
            </a:avLst>
          </a:prstGeom>
          <a:solidFill>
            <a:srgbClr val="0000FF">
              <a:alpha val="1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8" name="Group 140"/>
          <p:cNvGrpSpPr>
            <a:grpSpLocks/>
          </p:cNvGrpSpPr>
          <p:nvPr/>
        </p:nvGrpSpPr>
        <p:grpSpPr bwMode="auto">
          <a:xfrm>
            <a:off x="5724525" y="5557838"/>
            <a:ext cx="960438" cy="623887"/>
            <a:chOff x="3463" y="3526"/>
            <a:chExt cx="711" cy="393"/>
          </a:xfrm>
        </p:grpSpPr>
        <p:sp>
          <p:nvSpPr>
            <p:cNvPr id="99" name="AutoShape 130"/>
            <p:cNvSpPr>
              <a:spLocks noChangeArrowheads="1"/>
            </p:cNvSpPr>
            <p:nvPr/>
          </p:nvSpPr>
          <p:spPr bwMode="auto">
            <a:xfrm>
              <a:off x="3705" y="3526"/>
              <a:ext cx="205" cy="191"/>
            </a:xfrm>
            <a:prstGeom prst="flowChartDecision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0">
                <a:latin typeface="Arial" charset="0"/>
              </a:endParaRPr>
            </a:p>
          </p:txBody>
        </p:sp>
        <p:sp>
          <p:nvSpPr>
            <p:cNvPr id="100" name="Line 131"/>
            <p:cNvSpPr>
              <a:spLocks noChangeShapeType="1"/>
            </p:cNvSpPr>
            <p:nvPr/>
          </p:nvSpPr>
          <p:spPr bwMode="auto">
            <a:xfrm>
              <a:off x="360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1" name="Line 132"/>
            <p:cNvSpPr>
              <a:spLocks noChangeShapeType="1"/>
            </p:cNvSpPr>
            <p:nvPr/>
          </p:nvSpPr>
          <p:spPr bwMode="auto">
            <a:xfrm flipH="1">
              <a:off x="3603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2" name="Line 133"/>
            <p:cNvSpPr>
              <a:spLocks noChangeShapeType="1"/>
            </p:cNvSpPr>
            <p:nvPr/>
          </p:nvSpPr>
          <p:spPr bwMode="auto">
            <a:xfrm flipH="1">
              <a:off x="3910" y="3622"/>
              <a:ext cx="1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03" name="Text Box 135"/>
            <p:cNvSpPr txBox="1">
              <a:spLocks noChangeArrowheads="1"/>
            </p:cNvSpPr>
            <p:nvPr/>
          </p:nvSpPr>
          <p:spPr bwMode="auto">
            <a:xfrm>
              <a:off x="3463" y="3688"/>
              <a:ext cx="2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haroni" pitchFamily="2" charset="-79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haroni" pitchFamily="2" charset="-79"/>
                </a:defRPr>
              </a:lvl9pPr>
            </a:lstStyle>
            <a:p>
              <a:pPr algn="ctr" eaLnBrk="1" hangingPunct="1"/>
              <a:r>
                <a:rPr lang="en-US">
                  <a:solidFill>
                    <a:srgbClr val="009900"/>
                  </a:solidFill>
                  <a:latin typeface="Arial" charset="0"/>
                  <a:sym typeface="Wingdings 2" pitchFamily="18" charset="2"/>
                </a:rPr>
                <a:t></a:t>
              </a:r>
              <a:endParaRPr lang="ru-RU">
                <a:solidFill>
                  <a:srgbClr val="0099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04" name="Rectangle 136"/>
            <p:cNvSpPr>
              <a:spLocks noChangeArrowheads="1"/>
            </p:cNvSpPr>
            <p:nvPr/>
          </p:nvSpPr>
          <p:spPr bwMode="auto">
            <a:xfrm>
              <a:off x="3869" y="3688"/>
              <a:ext cx="3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CC0000"/>
                  </a:solidFill>
                  <a:latin typeface="Arial" charset="0"/>
                  <a:sym typeface="Wingdings 2" pitchFamily="18" charset="2"/>
                </a:rPr>
                <a:t>✕</a:t>
              </a:r>
              <a:endParaRPr lang="ru-RU">
                <a:solidFill>
                  <a:srgbClr val="CC0000"/>
                </a:solidFill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105" name="Line 137"/>
            <p:cNvSpPr>
              <a:spLocks noChangeShapeType="1"/>
            </p:cNvSpPr>
            <p:nvPr/>
          </p:nvSpPr>
          <p:spPr bwMode="auto">
            <a:xfrm>
              <a:off x="4013" y="362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ru-RU"/>
            </a:p>
          </p:txBody>
        </p:sp>
      </p:grpSp>
      <p:cxnSp>
        <p:nvCxnSpPr>
          <p:cNvPr id="106" name="AutoShape 143"/>
          <p:cNvCxnSpPr>
            <a:cxnSpLocks noChangeShapeType="1"/>
            <a:stCxn id="97" idx="1"/>
            <a:endCxn id="99" idx="0"/>
          </p:cNvCxnSpPr>
          <p:nvPr/>
        </p:nvCxnSpPr>
        <p:spPr bwMode="auto">
          <a:xfrm rot="10800000" flipV="1">
            <a:off x="6189663" y="4605338"/>
            <a:ext cx="398462" cy="952500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6948488" y="2276475"/>
            <a:ext cx="0" cy="89693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Прямая со стрелкой 11"/>
          <p:cNvCxnSpPr>
            <a:cxnSpLocks noChangeShapeType="1"/>
          </p:cNvCxnSpPr>
          <p:nvPr/>
        </p:nvCxnSpPr>
        <p:spPr bwMode="auto">
          <a:xfrm>
            <a:off x="5219700" y="2800350"/>
            <a:ext cx="172878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9" name="TextBox 12"/>
          <p:cNvSpPr txBox="1">
            <a:spLocks noChangeArrowheads="1"/>
          </p:cNvSpPr>
          <p:nvPr/>
        </p:nvSpPr>
        <p:spPr bwMode="auto">
          <a:xfrm>
            <a:off x="5580063" y="2349500"/>
            <a:ext cx="9158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3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cycles</a:t>
            </a:r>
            <a:endParaRPr lang="ru-RU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0" name="Slide Number Placehold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309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Ambiguity in reaction order</a:t>
            </a:r>
            <a:endParaRPr lang="ru-RU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187450" y="4646613"/>
            <a:ext cx="2014538" cy="217487"/>
            <a:chOff x="3698" y="1797"/>
            <a:chExt cx="1269" cy="137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776288" y="4141788"/>
            <a:ext cx="17287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600" b="0">
              <a:latin typeface="Arial" charset="0"/>
            </a:endParaRPr>
          </a:p>
        </p:txBody>
      </p: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1187450" y="4933950"/>
            <a:ext cx="2016125" cy="217488"/>
            <a:chOff x="612" y="1797"/>
            <a:chExt cx="1270" cy="137"/>
          </a:xfrm>
        </p:grpSpPr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25" name="Group 25"/>
          <p:cNvGrpSpPr>
            <a:grpSpLocks/>
          </p:cNvGrpSpPr>
          <p:nvPr/>
        </p:nvGrpSpPr>
        <p:grpSpPr bwMode="auto">
          <a:xfrm>
            <a:off x="2917825" y="4646613"/>
            <a:ext cx="2014538" cy="217487"/>
            <a:chOff x="3698" y="1797"/>
            <a:chExt cx="1269" cy="137"/>
          </a:xfrm>
        </p:grpSpPr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39" name="Group 39"/>
          <p:cNvGrpSpPr>
            <a:grpSpLocks/>
          </p:cNvGrpSpPr>
          <p:nvPr/>
        </p:nvGrpSpPr>
        <p:grpSpPr bwMode="auto">
          <a:xfrm>
            <a:off x="4645025" y="4645025"/>
            <a:ext cx="2014538" cy="217488"/>
            <a:chOff x="3698" y="1797"/>
            <a:chExt cx="1269" cy="137"/>
          </a:xfrm>
        </p:grpSpPr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3" name="Line 43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8" name="Line 48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49" name="Line 49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1" name="Line 51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2" name="Line 52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53" name="Group 53"/>
          <p:cNvGrpSpPr>
            <a:grpSpLocks/>
          </p:cNvGrpSpPr>
          <p:nvPr/>
        </p:nvGrpSpPr>
        <p:grpSpPr bwMode="auto">
          <a:xfrm>
            <a:off x="6373813" y="4646613"/>
            <a:ext cx="2014537" cy="217487"/>
            <a:chOff x="3698" y="1797"/>
            <a:chExt cx="1269" cy="137"/>
          </a:xfrm>
        </p:grpSpPr>
        <p:sp>
          <p:nvSpPr>
            <p:cNvPr id="54" name="Line 54"/>
            <p:cNvSpPr>
              <a:spLocks noChangeShapeType="1"/>
            </p:cNvSpPr>
            <p:nvPr/>
          </p:nvSpPr>
          <p:spPr bwMode="auto">
            <a:xfrm>
              <a:off x="3878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5" name="Line 55"/>
            <p:cNvSpPr>
              <a:spLocks noChangeShapeType="1"/>
            </p:cNvSpPr>
            <p:nvPr/>
          </p:nvSpPr>
          <p:spPr bwMode="auto">
            <a:xfrm>
              <a:off x="4060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>
              <a:off x="4241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3698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3879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>
              <a:off x="4060" y="1934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0" name="Line 60"/>
            <p:cNvSpPr>
              <a:spLocks noChangeShapeType="1"/>
            </p:cNvSpPr>
            <p:nvPr/>
          </p:nvSpPr>
          <p:spPr bwMode="auto">
            <a:xfrm>
              <a:off x="4242" y="1798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442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>
              <a:off x="4423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3" name="Line 63"/>
            <p:cNvSpPr>
              <a:spLocks noChangeShapeType="1"/>
            </p:cNvSpPr>
            <p:nvPr/>
          </p:nvSpPr>
          <p:spPr bwMode="auto">
            <a:xfrm>
              <a:off x="4604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>
              <a:off x="4604" y="1797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478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>
              <a:off x="4786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67" name="Group 67"/>
          <p:cNvGrpSpPr>
            <a:grpSpLocks/>
          </p:cNvGrpSpPr>
          <p:nvPr/>
        </p:nvGrpSpPr>
        <p:grpSpPr bwMode="auto">
          <a:xfrm>
            <a:off x="4622800" y="5222875"/>
            <a:ext cx="2016125" cy="217488"/>
            <a:chOff x="612" y="1797"/>
            <a:chExt cx="1270" cy="137"/>
          </a:xfrm>
        </p:grpSpPr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0" name="Line 70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2" name="Line 72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grpSp>
        <p:nvGrpSpPr>
          <p:cNvPr id="73" name="Group 73"/>
          <p:cNvGrpSpPr>
            <a:grpSpLocks/>
          </p:cNvGrpSpPr>
          <p:nvPr/>
        </p:nvGrpSpPr>
        <p:grpSpPr bwMode="auto">
          <a:xfrm>
            <a:off x="6372225" y="5222875"/>
            <a:ext cx="2016125" cy="217488"/>
            <a:chOff x="612" y="1797"/>
            <a:chExt cx="1270" cy="137"/>
          </a:xfrm>
        </p:grpSpPr>
        <p:sp>
          <p:nvSpPr>
            <p:cNvPr id="74" name="Line 74"/>
            <p:cNvSpPr>
              <a:spLocks noChangeShapeType="1"/>
            </p:cNvSpPr>
            <p:nvPr/>
          </p:nvSpPr>
          <p:spPr bwMode="auto">
            <a:xfrm>
              <a:off x="792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5" name="Line 75"/>
            <p:cNvSpPr>
              <a:spLocks noChangeShapeType="1"/>
            </p:cNvSpPr>
            <p:nvPr/>
          </p:nvSpPr>
          <p:spPr bwMode="auto">
            <a:xfrm>
              <a:off x="1155" y="1797"/>
              <a:ext cx="0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>
              <a:off x="612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7" name="Line 77"/>
            <p:cNvSpPr>
              <a:spLocks noChangeShapeType="1"/>
            </p:cNvSpPr>
            <p:nvPr/>
          </p:nvSpPr>
          <p:spPr bwMode="auto">
            <a:xfrm flipV="1">
              <a:off x="793" y="1797"/>
              <a:ext cx="36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  <p:sp>
          <p:nvSpPr>
            <p:cNvPr id="78" name="Line 78"/>
            <p:cNvSpPr>
              <a:spLocks noChangeShapeType="1"/>
            </p:cNvSpPr>
            <p:nvPr/>
          </p:nvSpPr>
          <p:spPr bwMode="auto">
            <a:xfrm flipV="1">
              <a:off x="1156" y="1933"/>
              <a:ext cx="72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28600" tIns="301752"/>
            <a:lstStyle/>
            <a:p>
              <a:endParaRPr lang="ru-RU"/>
            </a:p>
          </p:txBody>
        </p:sp>
      </p:grpSp>
      <p:sp>
        <p:nvSpPr>
          <p:cNvPr id="79" name="Line 79"/>
          <p:cNvSpPr>
            <a:spLocks noChangeShapeType="1"/>
          </p:cNvSpPr>
          <p:nvPr/>
        </p:nvSpPr>
        <p:spPr bwMode="auto">
          <a:xfrm>
            <a:off x="1166813" y="5438775"/>
            <a:ext cx="3455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" name="Line 80"/>
          <p:cNvSpPr>
            <a:spLocks noChangeShapeType="1"/>
          </p:cNvSpPr>
          <p:nvPr/>
        </p:nvSpPr>
        <p:spPr bwMode="auto">
          <a:xfrm>
            <a:off x="3203575" y="5149850"/>
            <a:ext cx="5184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" name="Oval 82"/>
          <p:cNvSpPr>
            <a:spLocks noChangeArrowheads="1"/>
          </p:cNvSpPr>
          <p:nvPr/>
        </p:nvSpPr>
        <p:spPr bwMode="auto">
          <a:xfrm>
            <a:off x="1311275" y="4791075"/>
            <a:ext cx="914400" cy="574675"/>
          </a:xfrm>
          <a:prstGeom prst="ellipse">
            <a:avLst/>
          </a:prstGeom>
          <a:solidFill>
            <a:srgbClr val="00FF00">
              <a:alpha val="25098"/>
            </a:srgbClr>
          </a:solidFill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000"/>
              <a:t>S</a:t>
            </a:r>
            <a:endParaRPr lang="ru-RU" sz="3000"/>
          </a:p>
        </p:txBody>
      </p:sp>
      <p:sp>
        <p:nvSpPr>
          <p:cNvPr id="82" name="Oval 83"/>
          <p:cNvSpPr>
            <a:spLocks noChangeArrowheads="1"/>
          </p:cNvSpPr>
          <p:nvPr/>
        </p:nvSpPr>
        <p:spPr bwMode="auto">
          <a:xfrm>
            <a:off x="4745038" y="5080000"/>
            <a:ext cx="914400" cy="574675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000"/>
              <a:t>R2</a:t>
            </a:r>
            <a:endParaRPr lang="ru-RU" sz="3000"/>
          </a:p>
        </p:txBody>
      </p:sp>
      <p:sp>
        <p:nvSpPr>
          <p:cNvPr id="83" name="Oval 84"/>
          <p:cNvSpPr>
            <a:spLocks noChangeArrowheads="1"/>
          </p:cNvSpPr>
          <p:nvPr/>
        </p:nvSpPr>
        <p:spPr bwMode="auto">
          <a:xfrm>
            <a:off x="6494463" y="5080000"/>
            <a:ext cx="914400" cy="5746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000"/>
              <a:t>R1</a:t>
            </a:r>
            <a:endParaRPr lang="ru-RU" sz="3000"/>
          </a:p>
        </p:txBody>
      </p:sp>
      <p:sp>
        <p:nvSpPr>
          <p:cNvPr id="84" name="Text Box 85"/>
          <p:cNvSpPr txBox="1">
            <a:spLocks noChangeArrowheads="1"/>
          </p:cNvSpPr>
          <p:nvPr/>
        </p:nvSpPr>
        <p:spPr bwMode="auto">
          <a:xfrm>
            <a:off x="468313" y="4105275"/>
            <a:ext cx="27465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Execution of HDL-model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5" name="Text Box 86"/>
          <p:cNvSpPr txBox="1">
            <a:spLocks noChangeArrowheads="1"/>
          </p:cNvSpPr>
          <p:nvPr/>
        </p:nvSpPr>
        <p:spPr bwMode="auto">
          <a:xfrm>
            <a:off x="468313" y="2054225"/>
            <a:ext cx="264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recv</a:t>
            </a:r>
            <a:r>
              <a:rPr lang="en-US" b="0">
                <a:latin typeface="Courier New" pitchFamily="49" charset="0"/>
              </a:rPr>
              <a:t>(in_iface, S);</a:t>
            </a:r>
          </a:p>
        </p:txBody>
      </p:sp>
      <p:sp>
        <p:nvSpPr>
          <p:cNvPr id="86" name="Text Box 87"/>
          <p:cNvSpPr txBox="1">
            <a:spLocks noChangeArrowheads="1"/>
          </p:cNvSpPr>
          <p:nvPr/>
        </p:nvSpPr>
        <p:spPr bwMode="auto">
          <a:xfrm>
            <a:off x="476250" y="1557338"/>
            <a:ext cx="33098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Execution of reference model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7" name="Text Box 88"/>
          <p:cNvSpPr txBox="1">
            <a:spLocks noChangeArrowheads="1"/>
          </p:cNvSpPr>
          <p:nvPr/>
        </p:nvSpPr>
        <p:spPr bwMode="auto">
          <a:xfrm>
            <a:off x="468313" y="2703513"/>
            <a:ext cx="291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(out_iface, R1);</a:t>
            </a:r>
          </a:p>
        </p:txBody>
      </p:sp>
      <p:sp>
        <p:nvSpPr>
          <p:cNvPr id="88" name="Text Box 89"/>
          <p:cNvSpPr txBox="1">
            <a:spLocks noChangeArrowheads="1"/>
          </p:cNvSpPr>
          <p:nvPr/>
        </p:nvSpPr>
        <p:spPr bwMode="auto">
          <a:xfrm>
            <a:off x="468313" y="3422650"/>
            <a:ext cx="291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>
                <a:solidFill>
                  <a:srgbClr val="993366"/>
                </a:solidFill>
                <a:latin typeface="Courier New" pitchFamily="49" charset="0"/>
              </a:rPr>
              <a:t>send</a:t>
            </a:r>
            <a:r>
              <a:rPr lang="en-US" b="0">
                <a:latin typeface="Courier New" pitchFamily="49" charset="0"/>
              </a:rPr>
              <a:t>(out_iface, R2);</a:t>
            </a:r>
          </a:p>
        </p:txBody>
      </p:sp>
      <p:sp>
        <p:nvSpPr>
          <p:cNvPr id="89" name="Text Box 90"/>
          <p:cNvSpPr txBox="1">
            <a:spLocks noChangeArrowheads="1"/>
          </p:cNvSpPr>
          <p:nvPr/>
        </p:nvSpPr>
        <p:spPr bwMode="auto">
          <a:xfrm>
            <a:off x="592138" y="2343150"/>
            <a:ext cx="593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Courier New" pitchFamily="49" charset="0"/>
              </a:rPr>
              <a:t>...</a:t>
            </a:r>
            <a:endParaRPr lang="ru-RU" b="0">
              <a:latin typeface="Courier New" pitchFamily="49" charset="0"/>
            </a:endParaRPr>
          </a:p>
        </p:txBody>
      </p:sp>
      <p:sp>
        <p:nvSpPr>
          <p:cNvPr id="90" name="Text Box 91"/>
          <p:cNvSpPr txBox="1">
            <a:spLocks noChangeArrowheads="1"/>
          </p:cNvSpPr>
          <p:nvPr/>
        </p:nvSpPr>
        <p:spPr bwMode="auto">
          <a:xfrm>
            <a:off x="593725" y="3062288"/>
            <a:ext cx="59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>
                <a:latin typeface="Courier New" pitchFamily="49" charset="0"/>
              </a:rPr>
              <a:t>...</a:t>
            </a:r>
            <a:endParaRPr lang="ru-RU" b="0">
              <a:latin typeface="Courier New" pitchFamily="49" charset="0"/>
            </a:endParaRPr>
          </a:p>
        </p:txBody>
      </p:sp>
      <p:cxnSp>
        <p:nvCxnSpPr>
          <p:cNvPr id="91" name="AutoShape 92"/>
          <p:cNvCxnSpPr>
            <a:cxnSpLocks noChangeShapeType="1"/>
            <a:stCxn id="85" idx="1"/>
            <a:endCxn id="81" idx="2"/>
          </p:cNvCxnSpPr>
          <p:nvPr/>
        </p:nvCxnSpPr>
        <p:spPr bwMode="auto">
          <a:xfrm rot="10800000" flipH="1" flipV="1">
            <a:off x="468313" y="2238375"/>
            <a:ext cx="842962" cy="2840038"/>
          </a:xfrm>
          <a:prstGeom prst="bentConnector3">
            <a:avLst>
              <a:gd name="adj1" fmla="val -2712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AutoShape 93"/>
          <p:cNvCxnSpPr>
            <a:cxnSpLocks noChangeShapeType="1"/>
            <a:stCxn id="82" idx="0"/>
            <a:endCxn id="87" idx="3"/>
          </p:cNvCxnSpPr>
          <p:nvPr/>
        </p:nvCxnSpPr>
        <p:spPr bwMode="auto">
          <a:xfrm rot="5400000" flipH="1">
            <a:off x="3196432" y="3074194"/>
            <a:ext cx="2192337" cy="18192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Text Box 94"/>
          <p:cNvSpPr txBox="1">
            <a:spLocks noChangeArrowheads="1"/>
          </p:cNvSpPr>
          <p:nvPr/>
        </p:nvSpPr>
        <p:spPr bwMode="auto">
          <a:xfrm>
            <a:off x="5318125" y="2852738"/>
            <a:ext cx="1670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 dirty="0" smtClean="0">
                <a:latin typeface="Arial" charset="0"/>
              </a:rPr>
              <a:t>Error: </a:t>
            </a:r>
            <a:r>
              <a:rPr lang="en-US" b="0" dirty="0">
                <a:latin typeface="Arial" charset="0"/>
              </a:rPr>
              <a:t>R2 </a:t>
            </a:r>
            <a:r>
              <a:rPr lang="en-US" b="0" dirty="0">
                <a:latin typeface="Arial" charset="0"/>
                <a:sym typeface="Symbol" pitchFamily="18" charset="2"/>
              </a:rPr>
              <a:t> R1</a:t>
            </a:r>
          </a:p>
        </p:txBody>
      </p:sp>
      <p:sp>
        <p:nvSpPr>
          <p:cNvPr id="94" name="Text Box 95"/>
          <p:cNvSpPr txBox="1">
            <a:spLocks noChangeArrowheads="1"/>
          </p:cNvSpPr>
          <p:nvPr/>
        </p:nvSpPr>
        <p:spPr bwMode="auto">
          <a:xfrm>
            <a:off x="5003800" y="5734050"/>
            <a:ext cx="16466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 dirty="0" smtClean="0">
                <a:latin typeface="Arial" charset="0"/>
              </a:rPr>
              <a:t>Reverse order</a:t>
            </a:r>
            <a:endParaRPr lang="en-US" b="0" dirty="0">
              <a:latin typeface="Arial" charset="0"/>
              <a:sym typeface="Symbol" pitchFamily="18" charset="2"/>
            </a:endParaRPr>
          </a:p>
        </p:txBody>
      </p:sp>
      <p:sp>
        <p:nvSpPr>
          <p:cNvPr id="95" name="Oval 96"/>
          <p:cNvSpPr>
            <a:spLocks noChangeArrowheads="1"/>
          </p:cNvSpPr>
          <p:nvPr/>
        </p:nvSpPr>
        <p:spPr bwMode="auto">
          <a:xfrm>
            <a:off x="4859338" y="3062288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96" name="Oval 97"/>
          <p:cNvSpPr>
            <a:spLocks noChangeArrowheads="1"/>
          </p:cNvSpPr>
          <p:nvPr/>
        </p:nvSpPr>
        <p:spPr bwMode="auto">
          <a:xfrm>
            <a:off x="4427538" y="3062288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97" name="Oval 102"/>
          <p:cNvSpPr>
            <a:spLocks noChangeArrowheads="1"/>
          </p:cNvSpPr>
          <p:nvPr/>
        </p:nvSpPr>
        <p:spPr bwMode="auto">
          <a:xfrm>
            <a:off x="3995738" y="3062288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98" name="Oval 103"/>
          <p:cNvSpPr>
            <a:spLocks noChangeArrowheads="1"/>
          </p:cNvSpPr>
          <p:nvPr/>
        </p:nvSpPr>
        <p:spPr bwMode="auto">
          <a:xfrm>
            <a:off x="3563938" y="3062288"/>
            <a:ext cx="431800" cy="360362"/>
          </a:xfrm>
          <a:prstGeom prst="ellipse">
            <a:avLst/>
          </a:prstGeom>
          <a:solidFill>
            <a:srgbClr val="808080">
              <a:alpha val="25098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000"/>
          </a:p>
        </p:txBody>
      </p:sp>
      <p:sp>
        <p:nvSpPr>
          <p:cNvPr id="99" name="Text Box 104"/>
          <p:cNvSpPr txBox="1">
            <a:spLocks noChangeArrowheads="1"/>
          </p:cNvSpPr>
          <p:nvPr/>
        </p:nvSpPr>
        <p:spPr bwMode="auto">
          <a:xfrm>
            <a:off x="3230563" y="2420938"/>
            <a:ext cx="17583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Reaction order</a:t>
            </a:r>
            <a:endParaRPr lang="ru-RU" sz="20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00" name="Oval 106"/>
          <p:cNvSpPr>
            <a:spLocks noChangeArrowheads="1"/>
          </p:cNvSpPr>
          <p:nvPr/>
        </p:nvSpPr>
        <p:spPr bwMode="auto">
          <a:xfrm>
            <a:off x="4859338" y="3068638"/>
            <a:ext cx="433387" cy="358775"/>
          </a:xfrm>
          <a:prstGeom prst="ellipse">
            <a:avLst/>
          </a:prstGeom>
          <a:solidFill>
            <a:srgbClr val="0000FF">
              <a:alpha val="25098"/>
            </a:srgbClr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R1</a:t>
            </a:r>
            <a:endParaRPr lang="ru-RU" sz="2000"/>
          </a:p>
        </p:txBody>
      </p:sp>
      <p:cxnSp>
        <p:nvCxnSpPr>
          <p:cNvPr id="101" name="AutoShape 107"/>
          <p:cNvCxnSpPr>
            <a:cxnSpLocks noChangeShapeType="1"/>
            <a:stCxn id="87" idx="3"/>
            <a:endCxn id="100" idx="0"/>
          </p:cNvCxnSpPr>
          <p:nvPr/>
        </p:nvCxnSpPr>
        <p:spPr bwMode="auto">
          <a:xfrm>
            <a:off x="3382963" y="2887663"/>
            <a:ext cx="1693862" cy="1809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AutoShape 108"/>
          <p:cNvCxnSpPr>
            <a:cxnSpLocks noChangeShapeType="1"/>
            <a:stCxn id="88" idx="3"/>
            <a:endCxn id="96" idx="4"/>
          </p:cNvCxnSpPr>
          <p:nvPr/>
        </p:nvCxnSpPr>
        <p:spPr bwMode="auto">
          <a:xfrm flipV="1">
            <a:off x="3382963" y="3422650"/>
            <a:ext cx="1260475" cy="1841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Oval 109"/>
          <p:cNvSpPr>
            <a:spLocks noChangeArrowheads="1"/>
          </p:cNvSpPr>
          <p:nvPr/>
        </p:nvSpPr>
        <p:spPr bwMode="auto">
          <a:xfrm>
            <a:off x="4427538" y="3068638"/>
            <a:ext cx="433387" cy="358775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/>
              <a:t>R2</a:t>
            </a:r>
            <a:endParaRPr lang="ru-RU" sz="2000"/>
          </a:p>
        </p:txBody>
      </p:sp>
      <p:cxnSp>
        <p:nvCxnSpPr>
          <p:cNvPr id="104" name="AutoShape 110"/>
          <p:cNvCxnSpPr>
            <a:cxnSpLocks noChangeShapeType="1"/>
            <a:stCxn id="82" idx="6"/>
            <a:endCxn id="100" idx="6"/>
          </p:cNvCxnSpPr>
          <p:nvPr/>
        </p:nvCxnSpPr>
        <p:spPr bwMode="auto">
          <a:xfrm flipH="1" flipV="1">
            <a:off x="5292725" y="3248025"/>
            <a:ext cx="366713" cy="2119313"/>
          </a:xfrm>
          <a:prstGeom prst="bentConnector3">
            <a:avLst>
              <a:gd name="adj1" fmla="val -6233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Text Box 111"/>
          <p:cNvSpPr txBox="1">
            <a:spLocks noChangeArrowheads="1"/>
          </p:cNvSpPr>
          <p:nvPr/>
        </p:nvSpPr>
        <p:spPr bwMode="auto">
          <a:xfrm>
            <a:off x="5975350" y="3213100"/>
            <a:ext cx="22990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haroni" pitchFamily="2" charset="-79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haroni" pitchFamily="2" charset="-79"/>
              </a:defRPr>
            </a:lvl9pPr>
          </a:lstStyle>
          <a:p>
            <a:pPr eaLnBrk="1" hangingPunct="1"/>
            <a:r>
              <a:rPr lang="en-US" b="0" dirty="0" smtClean="0">
                <a:latin typeface="Arial" charset="0"/>
              </a:rPr>
              <a:t>Allowed: </a:t>
            </a:r>
            <a:r>
              <a:rPr lang="en-US" b="0" dirty="0">
                <a:latin typeface="Arial" charset="0"/>
              </a:rPr>
              <a:t>R2 </a:t>
            </a:r>
            <a:r>
              <a:rPr lang="en-US" b="0" dirty="0">
                <a:latin typeface="Arial" charset="0"/>
                <a:sym typeface="Symbol" pitchFamily="18" charset="2"/>
              </a:rPr>
              <a:t> </a:t>
            </a:r>
            <a:r>
              <a:rPr lang="en-US" b="0" dirty="0" smtClean="0">
                <a:latin typeface="Arial" charset="0"/>
                <a:sym typeface="Symbol" pitchFamily="18" charset="2"/>
              </a:rPr>
              <a:t>Order</a:t>
            </a:r>
            <a:endParaRPr lang="en-US" b="0" dirty="0">
              <a:latin typeface="Arial" charset="0"/>
              <a:sym typeface="Symbol" pitchFamily="18" charset="2"/>
            </a:endParaRPr>
          </a:p>
        </p:txBody>
      </p:sp>
      <p:sp>
        <p:nvSpPr>
          <p:cNvPr id="106" name="Slide Number Placeholder 10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r>
              <a:rPr lang="en-US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532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/>
      <p:bldP spid="100" grpId="0" animBg="1"/>
      <p:bldP spid="103" grpId="0" animBg="1"/>
      <p:bldP spid="10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1027</Words>
  <Application>Microsoft Office PowerPoint</Application>
  <PresentationFormat>Экран (4:3)</PresentationFormat>
  <Paragraphs>297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Runtime Verification Based on Executable Models: On-the-Fly Matching of Timed Traces</vt:lpstr>
      <vt:lpstr>Outline</vt:lpstr>
      <vt:lpstr>Hardware models</vt:lpstr>
      <vt:lpstr>HDL programs</vt:lpstr>
      <vt:lpstr>Hardware model behavior</vt:lpstr>
      <vt:lpstr>Reference model-based test oracle</vt:lpstr>
      <vt:lpstr>Behavior correctness checking</vt:lpstr>
      <vt:lpstr>Cycle-accurate checking</vt:lpstr>
      <vt:lpstr>Ambiguity in reaction order</vt:lpstr>
      <vt:lpstr>Arbitration of reactions</vt:lpstr>
      <vt:lpstr>Types of reaction arbiters</vt:lpstr>
      <vt:lpstr>Deterministic arbiter</vt:lpstr>
      <vt:lpstr>Adaptive arbiter</vt:lpstr>
      <vt:lpstr>Two-level arbiter</vt:lpstr>
      <vt:lpstr>Timed word (Alur &amp; Dill, 1994)</vt:lpstr>
      <vt:lpstr>Mazurkiewicz trace (1977)</vt:lpstr>
      <vt:lpstr>Mazurkiewicz trace (1977) - Example</vt:lpstr>
      <vt:lpstr>Partially ordered set – Pratt (1982)</vt:lpstr>
      <vt:lpstr>Partially ordered set – Pratt (1982) Examples</vt:lpstr>
      <vt:lpstr>Timed trace – Chieu &amp; Hung (2012)</vt:lpstr>
      <vt:lpstr>Timed trace – Chieu &amp; Hung (2012) Examples</vt:lpstr>
      <vt:lpstr>Behavior of specification and implementation</vt:lpstr>
      <vt:lpstr>Conformance relation</vt:lpstr>
      <vt:lpstr>Reaction arbiters</vt:lpstr>
      <vt:lpstr>Conformance relation checking</vt:lpstr>
      <vt:lpstr>C++TESK Testing ToolKit</vt:lpstr>
      <vt:lpstr>Conclusion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Runtime Verification Based on Executable Models: On-the-Fly Matching of Timed Traces</dc:title>
  <dc:creator>Mikhail</dc:creator>
  <cp:lastModifiedBy>chupilko</cp:lastModifiedBy>
  <cp:revision>28</cp:revision>
  <dcterms:created xsi:type="dcterms:W3CDTF">2006-08-16T00:00:00Z</dcterms:created>
  <dcterms:modified xsi:type="dcterms:W3CDTF">2013-03-27T12:59:18Z</dcterms:modified>
</cp:coreProperties>
</file>